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6" r:id="rId2"/>
    <p:sldId id="292" r:id="rId3"/>
    <p:sldId id="302" r:id="rId4"/>
    <p:sldId id="293" r:id="rId5"/>
    <p:sldId id="290" r:id="rId6"/>
    <p:sldId id="298" r:id="rId7"/>
    <p:sldId id="304" r:id="rId8"/>
    <p:sldId id="299" r:id="rId9"/>
    <p:sldId id="306" r:id="rId10"/>
    <p:sldId id="295" r:id="rId11"/>
    <p:sldId id="300" r:id="rId12"/>
    <p:sldId id="301" r:id="rId13"/>
    <p:sldId id="296" r:id="rId14"/>
    <p:sldId id="289" r:id="rId15"/>
    <p:sldId id="297"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91" r:id="rId39"/>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9" d="100"/>
          <a:sy n="89" d="100"/>
        </p:scale>
        <p:origin x="-120" y="-304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9FF84054-E047-4138-9624-3C1EBBD27A29}" type="datetimeFigureOut">
              <a:rPr kumimoji="1" lang="ja-JP" altLang="en-US" smtClean="0"/>
              <a:t>2015/7/1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7E9F8A14-A923-41E8-917D-8E0E74A907A3}" type="slidenum">
              <a:rPr kumimoji="1" lang="ja-JP" altLang="en-US" smtClean="0"/>
              <a:t>‹#›</a:t>
            </a:fld>
            <a:endParaRPr kumimoji="1" lang="ja-JP" altLang="en-US"/>
          </a:p>
        </p:txBody>
      </p:sp>
    </p:spTree>
    <p:extLst>
      <p:ext uri="{BB962C8B-B14F-4D97-AF65-F5344CB8AC3E}">
        <p14:creationId xmlns:p14="http://schemas.microsoft.com/office/powerpoint/2010/main" val="33757751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9F8A14-A923-41E8-917D-8E0E74A907A3}" type="slidenum">
              <a:rPr kumimoji="1" lang="ja-JP" altLang="en-US" smtClean="0"/>
              <a:t>7</a:t>
            </a:fld>
            <a:endParaRPr kumimoji="1" lang="ja-JP" altLang="en-US"/>
          </a:p>
        </p:txBody>
      </p:sp>
    </p:spTree>
    <p:extLst>
      <p:ext uri="{BB962C8B-B14F-4D97-AF65-F5344CB8AC3E}">
        <p14:creationId xmlns:p14="http://schemas.microsoft.com/office/powerpoint/2010/main" val="109369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extLst>
      <p:ext uri="{BB962C8B-B14F-4D97-AF65-F5344CB8AC3E}">
        <p14:creationId xmlns:p14="http://schemas.microsoft.com/office/powerpoint/2010/main" val="3652314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AAD4746-8532-4192-960F-FBB8A89C93D3}" type="datetime1">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60289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531049-197B-441E-8F53-C15BF41873E4}" type="datetime1">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275343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EB474B3-F185-4E08-80F3-F9B37C057512}" type="datetime1">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282391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8E26E92-3A5B-4478-9795-B63C8F0DD49C}" type="datetime1">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78427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30B9255-FB10-4DCF-A4F1-4A264A0CC830}" type="datetime1">
              <a:rPr kumimoji="1" lang="ja-JP" altLang="en-US" smtClean="0"/>
              <a:t>2015/7/1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18179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4A028B2-8B6D-4E4B-9F7E-A9A4BCE20984}" type="datetime1">
              <a:rPr kumimoji="1" lang="ja-JP" altLang="en-US" smtClean="0"/>
              <a:t>2015/7/1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270457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8A461C2-F45F-4C1B-9980-C5421B5AF859}" type="datetime1">
              <a:rPr kumimoji="1" lang="ja-JP" altLang="en-US" smtClean="0"/>
              <a:t>2015/7/1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08575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9D7F51B-5304-4687-8144-AFC43812AE98}" type="datetime1">
              <a:rPr kumimoji="1" lang="ja-JP" altLang="en-US" smtClean="0"/>
              <a:t>2015/7/1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427855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549CCDC-499F-44F5-AB10-A8B658457EA8}" type="datetime1">
              <a:rPr kumimoji="1" lang="ja-JP" altLang="en-US" smtClean="0"/>
              <a:t>2015/7/1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164140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B645E5-A7AB-49EC-ADD9-83431FE85717}" type="datetime1">
              <a:rPr kumimoji="1" lang="ja-JP" altLang="en-US" smtClean="0"/>
              <a:t>2015/7/1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61581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36A4EB-5AA7-4BC7-AFD6-CFCF6DA57358}" type="datetime1">
              <a:rPr kumimoji="1" lang="ja-JP" altLang="en-US" smtClean="0"/>
              <a:t>2015/7/1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07856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3E969-8566-40A2-9E8A-C9E22373AF08}" type="datetime1">
              <a:rPr kumimoji="1" lang="ja-JP" altLang="en-US" smtClean="0"/>
              <a:t>2015/7/1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124731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oleObject" Target="../embeddings/Microsoft_Word_97_-_2003_Document2.doc"/></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Microsoft_Word_97_-_2003_Document3.doc"/></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emf"/><Relationship Id="rId5" Type="http://schemas.openxmlformats.org/officeDocument/2006/relationships/oleObject" Target="../embeddings/oleObject5.bin"/><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toubyoki.info/"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79512" y="980728"/>
            <a:ext cx="8964488" cy="5761385"/>
          </a:xfrm>
        </p:spPr>
        <p:txBody>
          <a:bodyPr rtlCol="0">
            <a:normAutofit fontScale="90000"/>
          </a:bodyPr>
          <a:lstStyle/>
          <a:p>
            <a:pPr algn="l">
              <a:defRPr/>
            </a:pPr>
            <a:r>
              <a:rPr lang="ja-JP" altLang="en-US" sz="4900" b="1" dirty="0"/>
              <a:t>統合失調症の闘病記における回復の語りのテキストマイニング</a:t>
            </a:r>
            <a:r>
              <a:rPr lang="ja-JP" altLang="en-US" sz="4900" b="1" dirty="0" smtClean="0"/>
              <a:t>：</a:t>
            </a:r>
            <a:r>
              <a:rPr lang="en-US" altLang="ja-JP" sz="4900" b="1" dirty="0" smtClean="0"/>
              <a:t/>
            </a:r>
            <a:br>
              <a:rPr lang="en-US" altLang="ja-JP" sz="4900" b="1" dirty="0" smtClean="0"/>
            </a:br>
            <a:r>
              <a:rPr lang="ja-JP" altLang="en-US" sz="4900" b="1" dirty="0" smtClean="0"/>
              <a:t>ナラティブ</a:t>
            </a:r>
            <a:r>
              <a:rPr lang="ja-JP" altLang="en-US" sz="4900" b="1" dirty="0"/>
              <a:t>教材と</a:t>
            </a:r>
            <a:r>
              <a:rPr lang="ja-JP" altLang="en-US" sz="4900" b="1" dirty="0" smtClean="0"/>
              <a:t>しての教育的意義</a:t>
            </a:r>
            <a:r>
              <a:rPr lang="en-US" altLang="ja-JP" sz="4900" b="1" dirty="0" smtClean="0"/>
              <a:t/>
            </a:r>
            <a:br>
              <a:rPr lang="en-US" altLang="ja-JP" sz="4900" b="1" dirty="0" smtClean="0"/>
            </a:br>
            <a:r>
              <a:rPr lang="ja-JP" altLang="en-US" sz="6000" b="1" dirty="0" smtClean="0"/>
              <a:t>　　　</a:t>
            </a:r>
            <a:r>
              <a:rPr lang="en-US" altLang="ja-JP" sz="6000" b="1" dirty="0" smtClean="0"/>
              <a:t/>
            </a:r>
            <a:br>
              <a:rPr lang="en-US" altLang="ja-JP" sz="6000" b="1" dirty="0" smtClean="0"/>
            </a:br>
            <a:r>
              <a:rPr lang="ja-JP" altLang="en-US" dirty="0" smtClean="0"/>
              <a:t>　　</a:t>
            </a:r>
            <a:r>
              <a:rPr lang="en-US" altLang="ja-JP" dirty="0" smtClean="0"/>
              <a:t/>
            </a:r>
            <a:br>
              <a:rPr lang="en-US" altLang="ja-JP" dirty="0" smtClean="0"/>
            </a:br>
            <a:r>
              <a:rPr lang="ja-JP" altLang="en-US" dirty="0"/>
              <a:t> </a:t>
            </a:r>
            <a:r>
              <a:rPr lang="ja-JP" altLang="en-US" sz="5300" b="1" dirty="0" smtClean="0"/>
              <a:t>小 平 朋 江　　</a:t>
            </a:r>
            <a:r>
              <a:rPr lang="en-US" altLang="ja-JP" sz="3100" b="1" dirty="0" smtClean="0"/>
              <a:t/>
            </a:r>
            <a:br>
              <a:rPr lang="en-US" altLang="ja-JP" sz="3100" b="1" dirty="0" smtClean="0"/>
            </a:br>
            <a:r>
              <a:rPr lang="ja-JP" altLang="en-US" sz="3100" b="1" dirty="0"/>
              <a:t> </a:t>
            </a:r>
            <a:r>
              <a:rPr lang="ja-JP" altLang="en-US" sz="5300" b="1" dirty="0" smtClean="0"/>
              <a:t>いとうたけひこ</a:t>
            </a:r>
            <a:r>
              <a:rPr lang="ja-JP" altLang="en-US" sz="3100" b="1" dirty="0" smtClean="0"/>
              <a:t>　　　　　　　　　　　　</a:t>
            </a:r>
            <a:r>
              <a:rPr lang="en-US" altLang="ja-JP" sz="3100" b="1" dirty="0" smtClean="0"/>
              <a:t/>
            </a:r>
            <a:br>
              <a:rPr lang="en-US" altLang="ja-JP" sz="3100" b="1" dirty="0" smtClean="0"/>
            </a:br>
            <a:r>
              <a:rPr lang="zh-CN" altLang="en-US" sz="2700" b="1" dirty="0" smtClean="0">
                <a:latin typeface="AR P丸ゴシック体M" panose="020B0600010101010101" pitchFamily="50" charset="-128"/>
                <a:ea typeface="AR P丸ゴシック体M" panose="020B0600010101010101" pitchFamily="50" charset="-128"/>
              </a:rPr>
              <a:t>日本</a:t>
            </a:r>
            <a:r>
              <a:rPr lang="zh-CN" altLang="en-US" sz="2700" b="1" dirty="0">
                <a:latin typeface="AR P丸ゴシック体M" panose="020B0600010101010101" pitchFamily="50" charset="-128"/>
                <a:ea typeface="AR P丸ゴシック体M" panose="020B0600010101010101" pitchFamily="50" charset="-128"/>
              </a:rPr>
              <a:t>看護学教育学会第</a:t>
            </a:r>
            <a:r>
              <a:rPr lang="en-US" altLang="zh-CN" sz="2700" b="1" dirty="0">
                <a:latin typeface="AR P丸ゴシック体M" panose="020B0600010101010101" pitchFamily="50" charset="-128"/>
                <a:ea typeface="AR P丸ゴシック体M" panose="020B0600010101010101" pitchFamily="50" charset="-128"/>
              </a:rPr>
              <a:t>24</a:t>
            </a:r>
            <a:r>
              <a:rPr lang="zh-CN" altLang="en-US" sz="2700" b="1" dirty="0">
                <a:latin typeface="AR P丸ゴシック体M" panose="020B0600010101010101" pitchFamily="50" charset="-128"/>
                <a:ea typeface="AR P丸ゴシック体M" panose="020B0600010101010101" pitchFamily="50" charset="-128"/>
              </a:rPr>
              <a:t>回学術集会</a:t>
            </a:r>
            <a:r>
              <a:rPr lang="en-US" altLang="ja-JP" sz="3100" b="1" dirty="0" smtClean="0">
                <a:latin typeface="AR P丸ゴシック体M" panose="020B0600010101010101" pitchFamily="50" charset="-128"/>
                <a:ea typeface="AR P丸ゴシック体M" panose="020B0600010101010101" pitchFamily="50" charset="-128"/>
              </a:rPr>
              <a:t/>
            </a:r>
            <a:br>
              <a:rPr lang="en-US" altLang="ja-JP" sz="3100" b="1" dirty="0" smtClean="0">
                <a:latin typeface="AR P丸ゴシック体M" panose="020B0600010101010101" pitchFamily="50" charset="-128"/>
                <a:ea typeface="AR P丸ゴシック体M" panose="020B0600010101010101" pitchFamily="50" charset="-128"/>
              </a:rPr>
            </a:br>
            <a:r>
              <a:rPr lang="ja-JP" altLang="en-US" sz="2700" b="1" dirty="0" smtClean="0">
                <a:latin typeface="AR P丸ゴシック体M" panose="020B0600010101010101" pitchFamily="50" charset="-128"/>
                <a:ea typeface="AR P丸ゴシック体M" panose="020B0600010101010101" pitchFamily="50" charset="-128"/>
              </a:rPr>
              <a:t>幕張メッセ国際会議場</a:t>
            </a:r>
            <a:r>
              <a:rPr lang="ja-JP" altLang="en-US" sz="2700" b="1" dirty="0">
                <a:latin typeface="AR P丸ゴシック体M" panose="020B0600010101010101" pitchFamily="50" charset="-128"/>
                <a:ea typeface="AR P丸ゴシック体M" panose="020B0600010101010101" pitchFamily="50" charset="-128"/>
              </a:rPr>
              <a:t>　</a:t>
            </a:r>
            <a:r>
              <a:rPr lang="ja-JP" altLang="en-US" sz="2700" b="1" dirty="0" smtClean="0">
                <a:latin typeface="AR P丸ゴシック体M" panose="020B0600010101010101" pitchFamily="50" charset="-128"/>
                <a:ea typeface="AR P丸ゴシック体M" panose="020B0600010101010101" pitchFamily="50" charset="-128"/>
              </a:rPr>
              <a:t>Ｐ</a:t>
            </a:r>
            <a:r>
              <a:rPr lang="en-US" altLang="ja-JP" sz="2700" b="1" dirty="0" smtClean="0">
                <a:latin typeface="AR P丸ゴシック体M" panose="020B0600010101010101" pitchFamily="50" charset="-128"/>
                <a:ea typeface="AR P丸ゴシック体M" panose="020B0600010101010101" pitchFamily="50" charset="-128"/>
              </a:rPr>
              <a:t>9</a:t>
            </a:r>
            <a:r>
              <a:rPr lang="ja-JP" altLang="en-US" sz="2700" b="1" dirty="0" smtClean="0">
                <a:latin typeface="AR P丸ゴシック体M" panose="020B0600010101010101" pitchFamily="50" charset="-128"/>
                <a:ea typeface="AR P丸ゴシック体M" panose="020B0600010101010101" pitchFamily="50" charset="-128"/>
              </a:rPr>
              <a:t>－</a:t>
            </a:r>
            <a:r>
              <a:rPr lang="en-US" altLang="ja-JP" sz="2700" b="1" dirty="0" smtClean="0">
                <a:latin typeface="AR P丸ゴシック体M" panose="020B0600010101010101" pitchFamily="50" charset="-128"/>
                <a:ea typeface="AR P丸ゴシック体M" panose="020B0600010101010101" pitchFamily="50" charset="-128"/>
              </a:rPr>
              <a:t>(3)(</a:t>
            </a:r>
            <a:r>
              <a:rPr lang="ja-JP" altLang="en-US" sz="2700" b="1" dirty="0" smtClean="0">
                <a:latin typeface="AR P丸ゴシック体M" panose="020B0600010101010101" pitchFamily="50" charset="-128"/>
                <a:ea typeface="AR P丸ゴシック体M" panose="020B0600010101010101" pitchFamily="50" charset="-128"/>
              </a:rPr>
              <a:t>教授方略</a:t>
            </a:r>
            <a:r>
              <a:rPr lang="en-US" altLang="ja-JP" sz="2700" b="1" dirty="0" smtClean="0">
                <a:latin typeface="AR P丸ゴシック体M" panose="020B0600010101010101" pitchFamily="50" charset="-128"/>
                <a:ea typeface="AR P丸ゴシック体M" panose="020B0600010101010101" pitchFamily="50" charset="-128"/>
              </a:rPr>
              <a:t>)</a:t>
            </a:r>
            <a:r>
              <a:rPr lang="ja-JP" altLang="en-US" sz="2700" b="1" dirty="0" smtClean="0">
                <a:latin typeface="AR P丸ゴシック体M" panose="020B0600010101010101" pitchFamily="50" charset="-128"/>
                <a:ea typeface="AR P丸ゴシック体M" panose="020B0600010101010101" pitchFamily="50" charset="-128"/>
              </a:rPr>
              <a:t>　－</a:t>
            </a:r>
            <a:r>
              <a:rPr lang="en-US" altLang="ja-JP" sz="2700" b="1" dirty="0" smtClean="0">
                <a:latin typeface="AR P丸ゴシック体M" panose="020B0600010101010101" pitchFamily="50" charset="-128"/>
                <a:ea typeface="AR P丸ゴシック体M" panose="020B0600010101010101" pitchFamily="50" charset="-128"/>
              </a:rPr>
              <a:t>1</a:t>
            </a:r>
            <a:r>
              <a:rPr lang="ja-JP" altLang="en-US" sz="2700" b="1" dirty="0" smtClean="0">
                <a:latin typeface="AR P丸ゴシック体M" panose="020B0600010101010101" pitchFamily="50" charset="-128"/>
                <a:ea typeface="AR P丸ゴシック体M" panose="020B0600010101010101" pitchFamily="50" charset="-128"/>
              </a:rPr>
              <a:t>　　</a:t>
            </a:r>
            <a:r>
              <a:rPr lang="en-US" altLang="ja-JP" sz="2700" b="1" dirty="0" smtClean="0">
                <a:latin typeface="AR P丸ゴシック体M" panose="020B0600010101010101" pitchFamily="50" charset="-128"/>
                <a:ea typeface="AR P丸ゴシック体M" panose="020B0600010101010101" pitchFamily="50" charset="-128"/>
              </a:rPr>
              <a:t/>
            </a:r>
            <a:br>
              <a:rPr lang="en-US" altLang="ja-JP" sz="2700" b="1" dirty="0" smtClean="0">
                <a:latin typeface="AR P丸ゴシック体M" panose="020B0600010101010101" pitchFamily="50" charset="-128"/>
                <a:ea typeface="AR P丸ゴシック体M" panose="020B0600010101010101" pitchFamily="50" charset="-128"/>
              </a:rPr>
            </a:br>
            <a:r>
              <a:rPr lang="en-US" altLang="ja-JP" sz="2700" b="1" dirty="0" smtClean="0">
                <a:latin typeface="AR P丸ゴシック体M" panose="020B0600010101010101" pitchFamily="50" charset="-128"/>
                <a:ea typeface="AR P丸ゴシック体M" panose="020B0600010101010101" pitchFamily="50" charset="-128"/>
              </a:rPr>
              <a:t>2014</a:t>
            </a:r>
            <a:r>
              <a:rPr lang="ja-JP" altLang="en-US" sz="2700" b="1" dirty="0" smtClean="0">
                <a:latin typeface="AR P丸ゴシック体M" panose="020B0600010101010101" pitchFamily="50" charset="-128"/>
                <a:ea typeface="AR P丸ゴシック体M" panose="020B0600010101010101" pitchFamily="50" charset="-128"/>
              </a:rPr>
              <a:t>年</a:t>
            </a:r>
            <a:r>
              <a:rPr lang="en-US" altLang="ja-JP" sz="2700" b="1" dirty="0">
                <a:latin typeface="AR P丸ゴシック体M" panose="020B0600010101010101" pitchFamily="50" charset="-128"/>
                <a:ea typeface="AR P丸ゴシック体M" panose="020B0600010101010101" pitchFamily="50" charset="-128"/>
              </a:rPr>
              <a:t>8</a:t>
            </a:r>
            <a:r>
              <a:rPr lang="ja-JP" altLang="en-US" sz="2700" b="1" dirty="0" smtClean="0">
                <a:latin typeface="AR P丸ゴシック体M" panose="020B0600010101010101" pitchFamily="50" charset="-128"/>
                <a:ea typeface="AR P丸ゴシック体M" panose="020B0600010101010101" pitchFamily="50" charset="-128"/>
              </a:rPr>
              <a:t>月</a:t>
            </a:r>
            <a:r>
              <a:rPr lang="en-US" altLang="ja-JP" sz="2700" b="1" dirty="0" smtClean="0">
                <a:latin typeface="AR P丸ゴシック体M" panose="020B0600010101010101" pitchFamily="50" charset="-128"/>
                <a:ea typeface="AR P丸ゴシック体M" panose="020B0600010101010101" pitchFamily="50" charset="-128"/>
              </a:rPr>
              <a:t>27</a:t>
            </a:r>
            <a:r>
              <a:rPr lang="ja-JP" altLang="en-US" sz="2700" b="1" dirty="0" smtClean="0">
                <a:latin typeface="AR P丸ゴシック体M" panose="020B0600010101010101" pitchFamily="50" charset="-128"/>
                <a:ea typeface="AR P丸ゴシック体M" panose="020B0600010101010101" pitchFamily="50" charset="-128"/>
              </a:rPr>
              <a:t>日（水）</a:t>
            </a:r>
            <a:r>
              <a:rPr lang="en-US" altLang="ja-JP" sz="2700" b="1" dirty="0" smtClean="0">
                <a:latin typeface="AR P丸ゴシック体M" panose="020B0600010101010101" pitchFamily="50" charset="-128"/>
                <a:ea typeface="AR P丸ゴシック体M" panose="020B0600010101010101" pitchFamily="50" charset="-128"/>
              </a:rPr>
              <a:t>14:20-15:20</a:t>
            </a:r>
            <a:r>
              <a:rPr lang="ja-JP" altLang="en-US" sz="2700" b="1" dirty="0" smtClean="0">
                <a:latin typeface="AR P丸ゴシック体M" panose="020B0600010101010101" pitchFamily="50" charset="-128"/>
                <a:ea typeface="AR P丸ゴシック体M" panose="020B0600010101010101" pitchFamily="50" charset="-128"/>
              </a:rPr>
              <a:t> </a:t>
            </a:r>
            <a:r>
              <a:rPr lang="en-US" altLang="ja-JP" sz="3100" dirty="0" smtClean="0">
                <a:latin typeface="AR P丸ゴシック体M" panose="020B0600010101010101" pitchFamily="50" charset="-128"/>
                <a:ea typeface="AR P丸ゴシック体M" panose="020B0600010101010101" pitchFamily="50" charset="-128"/>
              </a:rPr>
              <a:t/>
            </a:r>
            <a:br>
              <a:rPr lang="en-US" altLang="ja-JP" sz="3100" dirty="0" smtClean="0">
                <a:latin typeface="AR P丸ゴシック体M" panose="020B0600010101010101" pitchFamily="50" charset="-128"/>
                <a:ea typeface="AR P丸ゴシック体M" panose="020B0600010101010101" pitchFamily="50" charset="-128"/>
              </a:rPr>
            </a:br>
            <a:r>
              <a:rPr lang="ja-JP" altLang="en-US" sz="2800" dirty="0" smtClean="0"/>
              <a:t>　　　　　　　　　　　　　　　　　　　　　</a:t>
            </a:r>
            <a:r>
              <a:rPr lang="en-US" altLang="ja-JP" sz="2800" dirty="0" smtClean="0"/>
              <a:t/>
            </a:r>
            <a:br>
              <a:rPr lang="en-US" altLang="ja-JP" sz="2800" dirty="0" smtClean="0"/>
            </a:br>
            <a:r>
              <a:rPr lang="ja-JP" altLang="en-US" sz="2800" dirty="0" smtClean="0"/>
              <a:t>　　　　</a:t>
            </a:r>
            <a:r>
              <a:rPr lang="en-US" altLang="ja-JP" sz="3100" dirty="0" smtClean="0"/>
              <a:t/>
            </a:r>
            <a:br>
              <a:rPr lang="en-US" altLang="ja-JP" sz="3100" dirty="0" smtClean="0"/>
            </a:br>
            <a:endParaRPr lang="ja-JP" altLang="en-US" dirty="0" smtClean="0"/>
          </a:p>
        </p:txBody>
      </p:sp>
      <p:sp>
        <p:nvSpPr>
          <p:cNvPr id="2052" name="スライド番号プレースホル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865377F9-3AD5-44C4-8321-91E5ACD300AD}" type="slidenum">
              <a:rPr lang="ja-JP" altLang="en-US" sz="1200" smtClean="0">
                <a:solidFill>
                  <a:srgbClr val="898989"/>
                </a:solidFill>
              </a:rPr>
              <a:pPr>
                <a:spcBef>
                  <a:spcPct val="0"/>
                </a:spcBef>
                <a:buFontTx/>
                <a:buNone/>
              </a:pPr>
              <a:t>1</a:t>
            </a:fld>
            <a:endParaRPr lang="ja-JP" altLang="en-US" sz="1200" smtClean="0">
              <a:solidFill>
                <a:srgbClr val="898989"/>
              </a:solidFill>
            </a:endParaRPr>
          </a:p>
        </p:txBody>
      </p:sp>
      <p:pic>
        <p:nvPicPr>
          <p:cNvPr id="2053" name="Picture 11" descr="保健医療福祉の総合大学　聖隸クリストファー大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501008"/>
            <a:ext cx="4697115"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885" y="4358482"/>
            <a:ext cx="453548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995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6066420" y="2164575"/>
            <a:ext cx="2051720" cy="2544698"/>
          </a:xfrm>
          <a:prstGeom prst="rect">
            <a:avLst/>
          </a:prstGeom>
        </p:spPr>
      </p:pic>
      <p:sp>
        <p:nvSpPr>
          <p:cNvPr id="2" name="タイトル 1"/>
          <p:cNvSpPr>
            <a:spLocks noGrp="1"/>
          </p:cNvSpPr>
          <p:nvPr>
            <p:ph type="title"/>
          </p:nvPr>
        </p:nvSpPr>
        <p:spPr>
          <a:xfrm>
            <a:off x="323528" y="0"/>
            <a:ext cx="8363272" cy="908720"/>
          </a:xfrm>
        </p:spPr>
        <p:txBody>
          <a:bodyPr>
            <a:normAutofit/>
          </a:bodyPr>
          <a:lstStyle/>
          <a:p>
            <a:pPr algn="l"/>
            <a:r>
              <a:rPr kumimoji="1" lang="ja-JP" altLang="en-US" dirty="0" smtClean="0"/>
              <a:t>考察</a:t>
            </a:r>
            <a:r>
              <a:rPr kumimoji="1" lang="en-US" altLang="ja-JP" dirty="0" smtClean="0"/>
              <a:t>1 </a:t>
            </a:r>
            <a:r>
              <a:rPr kumimoji="1" lang="ja-JP" altLang="en-US" dirty="0" smtClean="0"/>
              <a:t>回復＝新たな生き方</a:t>
            </a:r>
            <a:endParaRPr kumimoji="1" lang="ja-JP" altLang="en-US" dirty="0"/>
          </a:p>
        </p:txBody>
      </p:sp>
      <p:sp>
        <p:nvSpPr>
          <p:cNvPr id="3" name="コンテンツ プレースホルダー 2"/>
          <p:cNvSpPr>
            <a:spLocks noGrp="1"/>
          </p:cNvSpPr>
          <p:nvPr>
            <p:ph idx="1"/>
          </p:nvPr>
        </p:nvSpPr>
        <p:spPr>
          <a:xfrm>
            <a:off x="251520" y="908719"/>
            <a:ext cx="5857468" cy="5812755"/>
          </a:xfrm>
        </p:spPr>
        <p:txBody>
          <a:bodyPr>
            <a:normAutofit fontScale="92500" lnSpcReduction="20000"/>
          </a:bodyPr>
          <a:lstStyle/>
          <a:p>
            <a:r>
              <a:rPr lang="ja-JP" altLang="en-US" dirty="0"/>
              <a:t>八木（</a:t>
            </a:r>
            <a:r>
              <a:rPr lang="en-US" altLang="ja-JP" dirty="0"/>
              <a:t>2009</a:t>
            </a:r>
            <a:r>
              <a:rPr lang="ja-JP" altLang="en-US" dirty="0"/>
              <a:t>）が精神医学的な観点から統合失調症闘病記の分析を行い、回復をめぐって「病との共生」と意味づけた</a:t>
            </a:r>
            <a:r>
              <a:rPr lang="ja-JP" altLang="en-US" dirty="0" smtClean="0"/>
              <a:t>。</a:t>
            </a:r>
            <a:endParaRPr lang="en-US" altLang="ja-JP" dirty="0" smtClean="0"/>
          </a:p>
          <a:p>
            <a:r>
              <a:rPr lang="ja-JP" altLang="en-US" dirty="0" smtClean="0"/>
              <a:t>これ</a:t>
            </a:r>
            <a:r>
              <a:rPr lang="ja-JP" altLang="en-US" dirty="0"/>
              <a:t>は</a:t>
            </a:r>
            <a:r>
              <a:rPr lang="en-US" altLang="ja-JP" dirty="0"/>
              <a:t>Frank</a:t>
            </a:r>
            <a:r>
              <a:rPr lang="ja-JP" altLang="en-US" dirty="0"/>
              <a:t>（</a:t>
            </a:r>
            <a:r>
              <a:rPr lang="en-US" altLang="ja-JP" dirty="0"/>
              <a:t>1995</a:t>
            </a:r>
            <a:r>
              <a:rPr lang="ja-JP" altLang="en-US" dirty="0"/>
              <a:t>）の「探求の語り」に</a:t>
            </a:r>
            <a:r>
              <a:rPr lang="ja-JP" altLang="en-US" dirty="0" smtClean="0"/>
              <a:t>通じる。八木</a:t>
            </a:r>
            <a:r>
              <a:rPr lang="ja-JP" altLang="en-US" dirty="0"/>
              <a:t>（</a:t>
            </a:r>
            <a:r>
              <a:rPr lang="en-US" altLang="ja-JP" dirty="0" smtClean="0"/>
              <a:t>2009</a:t>
            </a:r>
            <a:r>
              <a:rPr lang="ja-JP" altLang="en-US" dirty="0" smtClean="0"/>
              <a:t>）は</a:t>
            </a:r>
            <a:r>
              <a:rPr lang="ja-JP" altLang="en-US" dirty="0"/>
              <a:t>、「手記が、</a:t>
            </a:r>
            <a:r>
              <a:rPr lang="en-US" altLang="ja-JP" dirty="0"/>
              <a:t>『</a:t>
            </a:r>
            <a:r>
              <a:rPr lang="ja-JP" altLang="en-US" dirty="0"/>
              <a:t>医学的</a:t>
            </a:r>
            <a:r>
              <a:rPr lang="en-US" altLang="ja-JP" dirty="0"/>
              <a:t>』</a:t>
            </a:r>
            <a:r>
              <a:rPr lang="ja-JP" altLang="en-US" dirty="0" err="1"/>
              <a:t>には</a:t>
            </a:r>
            <a:r>
              <a:rPr lang="en-US" altLang="ja-JP" dirty="0"/>
              <a:t>『</a:t>
            </a:r>
            <a:r>
              <a:rPr lang="ja-JP" altLang="en-US" dirty="0"/>
              <a:t>治癒</a:t>
            </a:r>
            <a:r>
              <a:rPr lang="en-US" altLang="ja-JP" dirty="0"/>
              <a:t>』</a:t>
            </a:r>
            <a:r>
              <a:rPr lang="ja-JP" altLang="en-US" dirty="0"/>
              <a:t>でも</a:t>
            </a:r>
            <a:r>
              <a:rPr lang="en-US" altLang="ja-JP" dirty="0"/>
              <a:t>『</a:t>
            </a:r>
            <a:r>
              <a:rPr lang="ja-JP" altLang="en-US" dirty="0"/>
              <a:t>回復</a:t>
            </a:r>
            <a:r>
              <a:rPr lang="en-US" altLang="ja-JP" dirty="0"/>
              <a:t>』</a:t>
            </a:r>
            <a:r>
              <a:rPr lang="ja-JP" altLang="en-US" dirty="0"/>
              <a:t>でも</a:t>
            </a:r>
            <a:r>
              <a:rPr lang="en-US" altLang="ja-JP" dirty="0"/>
              <a:t>『</a:t>
            </a:r>
            <a:r>
              <a:rPr lang="ja-JP" altLang="en-US" dirty="0"/>
              <a:t>寛解</a:t>
            </a:r>
            <a:r>
              <a:rPr lang="en-US" altLang="ja-JP" dirty="0"/>
              <a:t>』</a:t>
            </a:r>
            <a:r>
              <a:rPr lang="ja-JP" altLang="en-US" dirty="0"/>
              <a:t>ですらない</a:t>
            </a:r>
            <a:r>
              <a:rPr lang="en-US" altLang="ja-JP" dirty="0"/>
              <a:t>『</a:t>
            </a:r>
            <a:r>
              <a:rPr lang="ja-JP" altLang="en-US" dirty="0"/>
              <a:t>病との共生</a:t>
            </a:r>
            <a:r>
              <a:rPr lang="en-US" altLang="ja-JP" dirty="0"/>
              <a:t>』</a:t>
            </a:r>
            <a:r>
              <a:rPr lang="ja-JP" altLang="en-US" dirty="0"/>
              <a:t>の中で綴られていることを重視」</a:t>
            </a:r>
            <a:r>
              <a:rPr lang="ja-JP" altLang="en-US" dirty="0" smtClean="0"/>
              <a:t>した。</a:t>
            </a:r>
            <a:endParaRPr lang="en-US" altLang="ja-JP" dirty="0" smtClean="0"/>
          </a:p>
          <a:p>
            <a:r>
              <a:rPr lang="ja-JP" altLang="en-US" dirty="0" smtClean="0"/>
              <a:t>長嶺</a:t>
            </a:r>
            <a:r>
              <a:rPr lang="en-US" altLang="ja-JP" dirty="0" smtClean="0"/>
              <a:t>(2009)</a:t>
            </a:r>
            <a:r>
              <a:rPr lang="ja-JP" altLang="en-US" dirty="0" smtClean="0"/>
              <a:t>は「精神疾患の終わり方」を「その人なりの生き方</a:t>
            </a:r>
            <a:r>
              <a:rPr lang="en-US" altLang="ja-JP" dirty="0" smtClean="0"/>
              <a:t>(Way</a:t>
            </a:r>
            <a:r>
              <a:rPr lang="ja-JP" altLang="en-US" dirty="0" smtClean="0"/>
              <a:t> </a:t>
            </a:r>
            <a:r>
              <a:rPr lang="en-US" altLang="ja-JP" dirty="0" smtClean="0"/>
              <a:t>of</a:t>
            </a:r>
            <a:r>
              <a:rPr lang="ja-JP" altLang="en-US" dirty="0" smtClean="0"/>
              <a:t> </a:t>
            </a:r>
            <a:r>
              <a:rPr lang="en-US" altLang="ja-JP" dirty="0" smtClean="0"/>
              <a:t>Life)</a:t>
            </a:r>
            <a:r>
              <a:rPr lang="ja-JP" altLang="en-US" dirty="0" smtClean="0"/>
              <a:t>を見出したとき」として寛解や回復（プロカバリー）を論じた。</a:t>
            </a:r>
            <a:endParaRPr lang="en-US" altLang="ja-JP" dirty="0"/>
          </a:p>
          <a:p>
            <a:endParaRPr lang="en-US" altLang="ja-JP" dirty="0" smtClean="0"/>
          </a:p>
          <a:p>
            <a:endParaRPr lang="en-US" altLang="ja-JP" dirty="0"/>
          </a:p>
          <a:p>
            <a:endParaRPr kumimoji="1" lang="ja-JP" altLang="en-US" dirty="0"/>
          </a:p>
        </p:txBody>
      </p:sp>
      <p:pic>
        <p:nvPicPr>
          <p:cNvPr id="4" name="図 3"/>
          <p:cNvPicPr>
            <a:picLocks noChangeAspect="1"/>
          </p:cNvPicPr>
          <p:nvPr/>
        </p:nvPicPr>
        <p:blipFill>
          <a:blip r:embed="rId3"/>
          <a:stretch>
            <a:fillRect/>
          </a:stretch>
        </p:blipFill>
        <p:spPr>
          <a:xfrm>
            <a:off x="7092280" y="0"/>
            <a:ext cx="2014749" cy="2564903"/>
          </a:xfrm>
          <a:prstGeom prst="rect">
            <a:avLst/>
          </a:prstGeom>
        </p:spPr>
      </p:pic>
      <p:pic>
        <p:nvPicPr>
          <p:cNvPr id="6146" name="Picture 2" descr="商品写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221088"/>
            <a:ext cx="2038732" cy="2573844"/>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10</a:t>
            </a:fld>
            <a:endParaRPr kumimoji="1" lang="ja-JP" altLang="en-US"/>
          </a:p>
        </p:txBody>
      </p:sp>
    </p:spTree>
    <p:extLst>
      <p:ext uri="{BB962C8B-B14F-4D97-AF65-F5344CB8AC3E}">
        <p14:creationId xmlns:p14="http://schemas.microsoft.com/office/powerpoint/2010/main" val="1300320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
            <a:ext cx="8507288" cy="556170"/>
          </a:xfrm>
        </p:spPr>
        <p:txBody>
          <a:bodyPr>
            <a:normAutofit fontScale="90000"/>
          </a:bodyPr>
          <a:lstStyle/>
          <a:p>
            <a:pPr algn="l"/>
            <a:r>
              <a:rPr lang="ja-JP" altLang="en-US" dirty="0" smtClean="0"/>
              <a:t>考察２　回復の語りの重要性</a:t>
            </a:r>
            <a:endParaRPr kumimoji="1" lang="ja-JP" altLang="en-US" dirty="0"/>
          </a:p>
        </p:txBody>
      </p:sp>
      <p:sp>
        <p:nvSpPr>
          <p:cNvPr id="3" name="コンテンツ プレースホルダー 2"/>
          <p:cNvSpPr>
            <a:spLocks noGrp="1"/>
          </p:cNvSpPr>
          <p:nvPr>
            <p:ph idx="1"/>
          </p:nvPr>
        </p:nvSpPr>
        <p:spPr>
          <a:xfrm>
            <a:off x="107504" y="692696"/>
            <a:ext cx="6840760" cy="6165304"/>
          </a:xfrm>
        </p:spPr>
        <p:txBody>
          <a:bodyPr>
            <a:normAutofit fontScale="92500" lnSpcReduction="20000"/>
          </a:bodyPr>
          <a:lstStyle/>
          <a:p>
            <a:r>
              <a:rPr kumimoji="1" lang="ja-JP" altLang="en-US" dirty="0" smtClean="0"/>
              <a:t>看護師が「どのような</a:t>
            </a:r>
            <a:r>
              <a:rPr kumimoji="1" lang="en-US" altLang="ja-JP" dirty="0" smtClean="0"/>
              <a:t>『</a:t>
            </a:r>
            <a:r>
              <a:rPr kumimoji="1" lang="ja-JP" altLang="en-US" dirty="0" smtClean="0"/>
              <a:t>回復像</a:t>
            </a:r>
            <a:r>
              <a:rPr kumimoji="1" lang="en-US" altLang="ja-JP" dirty="0" smtClean="0"/>
              <a:t>』</a:t>
            </a:r>
            <a:r>
              <a:rPr kumimoji="1" lang="ja-JP" altLang="en-US" dirty="0" smtClean="0"/>
              <a:t>を持って支援にあたっているのか、現状における視点はまだ明らかにされてない」</a:t>
            </a:r>
            <a:r>
              <a:rPr lang="ja-JP" altLang="en-US" dirty="0"/>
              <a:t>と心光</a:t>
            </a:r>
            <a:r>
              <a:rPr lang="en-US" altLang="ja-JP" dirty="0"/>
              <a:t>(2013</a:t>
            </a:r>
            <a:r>
              <a:rPr lang="en-US" altLang="ja-JP" dirty="0" smtClean="0"/>
              <a:t>)</a:t>
            </a:r>
            <a:r>
              <a:rPr lang="ja-JP" altLang="en-US" dirty="0"/>
              <a:t>が</a:t>
            </a:r>
            <a:r>
              <a:rPr lang="ja-JP" altLang="en-US" dirty="0" smtClean="0"/>
              <a:t>指摘</a:t>
            </a:r>
            <a:r>
              <a:rPr kumimoji="1" lang="ja-JP" altLang="en-US" dirty="0" smtClean="0"/>
              <a:t>したことは重要である。</a:t>
            </a:r>
            <a:endParaRPr kumimoji="1" lang="en-US" altLang="ja-JP" dirty="0" smtClean="0"/>
          </a:p>
          <a:p>
            <a:r>
              <a:rPr lang="ja-JP" altLang="en-US" dirty="0" smtClean="0"/>
              <a:t>三好</a:t>
            </a:r>
            <a:r>
              <a:rPr lang="en-US" altLang="ja-JP" dirty="0" smtClean="0"/>
              <a:t>(2005)</a:t>
            </a:r>
            <a:r>
              <a:rPr lang="ja-JP" altLang="en-US" dirty="0" smtClean="0"/>
              <a:t>は、「</a:t>
            </a:r>
            <a:r>
              <a:rPr lang="ja-JP" altLang="en-US" dirty="0"/>
              <a:t>正気に戻すことが治療」ではなく、「病気になる可能性との共存」、「病者自らが</a:t>
            </a:r>
            <a:r>
              <a:rPr lang="en-US" altLang="ja-JP" dirty="0"/>
              <a:t>『</a:t>
            </a:r>
            <a:r>
              <a:rPr lang="ja-JP" altLang="en-US" dirty="0"/>
              <a:t>自助の精神</a:t>
            </a:r>
            <a:r>
              <a:rPr lang="en-US" altLang="ja-JP" dirty="0"/>
              <a:t>』</a:t>
            </a:r>
            <a:r>
              <a:rPr lang="ja-JP" altLang="en-US" dirty="0"/>
              <a:t>」で「病気自体の経過を変えることができたら、それが</a:t>
            </a:r>
            <a:r>
              <a:rPr lang="en-US" altLang="ja-JP" dirty="0"/>
              <a:t>『</a:t>
            </a:r>
            <a:r>
              <a:rPr lang="ja-JP" altLang="en-US" dirty="0"/>
              <a:t>実証</a:t>
            </a:r>
            <a:r>
              <a:rPr lang="en-US" altLang="ja-JP" dirty="0"/>
              <a:t>』</a:t>
            </a:r>
            <a:r>
              <a:rPr lang="ja-JP" altLang="en-US" dirty="0"/>
              <a:t>になる</a:t>
            </a:r>
            <a:r>
              <a:rPr lang="ja-JP" altLang="en-US" dirty="0" smtClean="0"/>
              <a:t>」</a:t>
            </a:r>
            <a:r>
              <a:rPr lang="en-US" altLang="ja-JP" dirty="0" smtClean="0"/>
              <a:t>(p187-p188)</a:t>
            </a:r>
            <a:r>
              <a:rPr lang="ja-JP" altLang="en-US" dirty="0" smtClean="0"/>
              <a:t>と述べた。</a:t>
            </a:r>
            <a:endParaRPr lang="en-US" altLang="ja-JP" dirty="0" smtClean="0"/>
          </a:p>
          <a:p>
            <a:r>
              <a:rPr lang="ja-JP" altLang="en-US" dirty="0" smtClean="0"/>
              <a:t>野中</a:t>
            </a:r>
            <a:r>
              <a:rPr lang="en-US" altLang="ja-JP" dirty="0" smtClean="0"/>
              <a:t>(2012)</a:t>
            </a:r>
            <a:r>
              <a:rPr lang="ja-JP" altLang="en-US" dirty="0" smtClean="0"/>
              <a:t>は、回復は病気や障害がなくなることではなく「自分をどれだけ生かして、意味のある人生を送っているかを問う」とし、</a:t>
            </a:r>
            <a:r>
              <a:rPr lang="ja-JP" altLang="en-US" dirty="0" smtClean="0">
                <a:solidFill>
                  <a:srgbClr val="FF0000"/>
                </a:solidFill>
              </a:rPr>
              <a:t>手記活動</a:t>
            </a:r>
            <a:r>
              <a:rPr lang="en-US" altLang="ja-JP" dirty="0" smtClean="0"/>
              <a:t>(</a:t>
            </a:r>
            <a:r>
              <a:rPr lang="ja-JP" altLang="en-US" dirty="0" smtClean="0"/>
              <a:t>野中</a:t>
            </a:r>
            <a:r>
              <a:rPr lang="en-US" altLang="ja-JP" dirty="0" smtClean="0"/>
              <a:t>,2011</a:t>
            </a:r>
            <a:r>
              <a:rPr lang="en-US" altLang="ja-JP" dirty="0"/>
              <a:t>)</a:t>
            </a:r>
            <a:r>
              <a:rPr lang="ja-JP" altLang="en-US" dirty="0" smtClean="0"/>
              <a:t>に注目した</a:t>
            </a:r>
            <a:r>
              <a:rPr lang="ja-JP" altLang="en-US" dirty="0"/>
              <a:t>。</a:t>
            </a:r>
            <a:endParaRPr lang="en-US" altLang="ja-JP" dirty="0"/>
          </a:p>
          <a:p>
            <a:endParaRPr kumimoji="1" lang="en-US" altLang="ja-JP" dirty="0" smtClean="0"/>
          </a:p>
          <a:p>
            <a:endParaRPr kumimoji="1" lang="ja-JP" altLang="en-US" dirty="0"/>
          </a:p>
        </p:txBody>
      </p:sp>
      <p:pic>
        <p:nvPicPr>
          <p:cNvPr id="5" name="図 4"/>
          <p:cNvPicPr>
            <a:picLocks noChangeAspect="1"/>
          </p:cNvPicPr>
          <p:nvPr/>
        </p:nvPicPr>
        <p:blipFill>
          <a:blip r:embed="rId2"/>
          <a:stretch>
            <a:fillRect/>
          </a:stretch>
        </p:blipFill>
        <p:spPr>
          <a:xfrm>
            <a:off x="6948264" y="3734007"/>
            <a:ext cx="2195736" cy="3140317"/>
          </a:xfrm>
          <a:prstGeom prst="rect">
            <a:avLst/>
          </a:prstGeom>
        </p:spPr>
      </p:pic>
      <p:pic>
        <p:nvPicPr>
          <p:cNvPr id="6" name="図 5"/>
          <p:cNvPicPr>
            <a:picLocks noChangeAspect="1"/>
          </p:cNvPicPr>
          <p:nvPr/>
        </p:nvPicPr>
        <p:blipFill>
          <a:blip r:embed="rId3"/>
          <a:stretch>
            <a:fillRect/>
          </a:stretch>
        </p:blipFill>
        <p:spPr>
          <a:xfrm>
            <a:off x="6974343" y="-16606"/>
            <a:ext cx="2169657" cy="3517614"/>
          </a:xfrm>
          <a:prstGeom prst="rect">
            <a:avLst/>
          </a:prstGeom>
        </p:spPr>
      </p:pic>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11</a:t>
            </a:fld>
            <a:endParaRPr kumimoji="1" lang="ja-JP" altLang="en-US"/>
          </a:p>
        </p:txBody>
      </p:sp>
    </p:spTree>
    <p:extLst>
      <p:ext uri="{BB962C8B-B14F-4D97-AF65-F5344CB8AC3E}">
        <p14:creationId xmlns:p14="http://schemas.microsoft.com/office/powerpoint/2010/main" val="1083072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3600400" cy="2074242"/>
          </a:xfrm>
        </p:spPr>
        <p:txBody>
          <a:bodyPr>
            <a:noAutofit/>
          </a:bodyPr>
          <a:lstStyle/>
          <a:p>
            <a:pPr algn="l"/>
            <a:r>
              <a:rPr lang="ja-JP" altLang="en-US" sz="3600" dirty="0" smtClean="0"/>
              <a:t>考察３　</a:t>
            </a:r>
            <a:r>
              <a:rPr lang="en-US" altLang="ja-JP" sz="3600" dirty="0" smtClean="0"/>
              <a:t/>
            </a:r>
            <a:br>
              <a:rPr lang="en-US" altLang="ja-JP" sz="3600" dirty="0" smtClean="0"/>
            </a:br>
            <a:r>
              <a:rPr lang="ja-JP" altLang="en-US" sz="3600" dirty="0" smtClean="0"/>
              <a:t>ナラティブ教材による回復の学び</a:t>
            </a:r>
            <a:endParaRPr kumimoji="1" lang="ja-JP" altLang="en-US" sz="3600" dirty="0"/>
          </a:p>
        </p:txBody>
      </p:sp>
      <p:sp>
        <p:nvSpPr>
          <p:cNvPr id="3" name="コンテンツ プレースホルダー 2"/>
          <p:cNvSpPr>
            <a:spLocks noGrp="1"/>
          </p:cNvSpPr>
          <p:nvPr>
            <p:ph idx="1"/>
          </p:nvPr>
        </p:nvSpPr>
        <p:spPr>
          <a:xfrm>
            <a:off x="287524" y="4149080"/>
            <a:ext cx="8236285" cy="2524522"/>
          </a:xfrm>
        </p:spPr>
        <p:txBody>
          <a:bodyPr>
            <a:normAutofit fontScale="85000" lnSpcReduction="20000"/>
          </a:bodyPr>
          <a:lstStyle/>
          <a:p>
            <a:r>
              <a:rPr lang="ja-JP" altLang="en-US" dirty="0" smtClean="0"/>
              <a:t>小平・いとう</a:t>
            </a:r>
            <a:r>
              <a:rPr lang="en-US" altLang="ja-JP" dirty="0" smtClean="0"/>
              <a:t>(2013)</a:t>
            </a:r>
            <a:r>
              <a:rPr lang="ja-JP" altLang="en-US" dirty="0" smtClean="0"/>
              <a:t>は</a:t>
            </a:r>
            <a:r>
              <a:rPr lang="ja-JP" altLang="en-US" dirty="0"/>
              <a:t>ナラティブ</a:t>
            </a:r>
            <a:r>
              <a:rPr lang="ja-JP" altLang="en-US" dirty="0" smtClean="0"/>
              <a:t>教材から「当事者視点で統合失調症を病む体験がどのようなものであるか、そして回復していく姿をも学ぶ」とした。</a:t>
            </a:r>
            <a:endParaRPr kumimoji="1" lang="en-US" altLang="ja-JP" dirty="0" smtClean="0"/>
          </a:p>
          <a:p>
            <a:r>
              <a:rPr lang="ja-JP" altLang="en-US" dirty="0" smtClean="0">
                <a:solidFill>
                  <a:srgbClr val="C00000"/>
                </a:solidFill>
              </a:rPr>
              <a:t>闘病記などから回復の語りをナラティブ教材として教育的活用することは、学生が</a:t>
            </a:r>
            <a:r>
              <a:rPr kumimoji="1" lang="ja-JP" altLang="en-US" dirty="0" smtClean="0">
                <a:solidFill>
                  <a:srgbClr val="C00000"/>
                </a:solidFill>
              </a:rPr>
              <a:t>当事者の多様な回復した姿のイメージを持ちやすくさせる意義があると考える。</a:t>
            </a:r>
            <a:endParaRPr kumimoji="1" lang="ja-JP" altLang="en-US" dirty="0">
              <a:solidFill>
                <a:srgbClr val="C00000"/>
              </a:solidFill>
            </a:endParaRPr>
          </a:p>
        </p:txBody>
      </p:sp>
      <p:pic>
        <p:nvPicPr>
          <p:cNvPr id="4" name="図 3"/>
          <p:cNvPicPr>
            <a:picLocks noChangeAspect="1"/>
          </p:cNvPicPr>
          <p:nvPr/>
        </p:nvPicPr>
        <p:blipFill>
          <a:blip r:embed="rId2"/>
          <a:stretch>
            <a:fillRect/>
          </a:stretch>
        </p:blipFill>
        <p:spPr>
          <a:xfrm>
            <a:off x="287524" y="2602873"/>
            <a:ext cx="2952328" cy="1129828"/>
          </a:xfrm>
          <a:prstGeom prst="rect">
            <a:avLst/>
          </a:prstGeom>
        </p:spPr>
      </p:pic>
      <p:pic>
        <p:nvPicPr>
          <p:cNvPr id="5" name="図 4"/>
          <p:cNvPicPr>
            <a:picLocks noChangeAspect="1"/>
          </p:cNvPicPr>
          <p:nvPr/>
        </p:nvPicPr>
        <p:blipFill>
          <a:blip r:embed="rId3"/>
          <a:stretch>
            <a:fillRect/>
          </a:stretch>
        </p:blipFill>
        <p:spPr>
          <a:xfrm>
            <a:off x="3635896" y="116632"/>
            <a:ext cx="5400600" cy="3629025"/>
          </a:xfrm>
          <a:prstGeom prst="rect">
            <a:avLst/>
          </a:prstGeom>
        </p:spPr>
      </p:pic>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12</a:t>
            </a:fld>
            <a:endParaRPr kumimoji="1" lang="ja-JP" altLang="en-US"/>
          </a:p>
        </p:txBody>
      </p:sp>
    </p:spTree>
    <p:extLst>
      <p:ext uri="{BB962C8B-B14F-4D97-AF65-F5344CB8AC3E}">
        <p14:creationId xmlns:p14="http://schemas.microsoft.com/office/powerpoint/2010/main" val="1096402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928992" cy="1008112"/>
          </a:xfrm>
        </p:spPr>
        <p:txBody>
          <a:bodyPr/>
          <a:lstStyle/>
          <a:p>
            <a:r>
              <a:rPr kumimoji="1" lang="ja-JP" altLang="en-US" sz="6000" dirty="0" smtClean="0"/>
              <a:t>ありがとうございました</a:t>
            </a:r>
            <a:endParaRPr kumimoji="1" lang="ja-JP" altLang="en-US" sz="6000" dirty="0"/>
          </a:p>
        </p:txBody>
      </p:sp>
      <p:sp>
        <p:nvSpPr>
          <p:cNvPr id="3" name="コンテンツ プレースホルダー 2"/>
          <p:cNvSpPr>
            <a:spLocks noGrp="1"/>
          </p:cNvSpPr>
          <p:nvPr>
            <p:ph idx="1"/>
          </p:nvPr>
        </p:nvSpPr>
        <p:spPr>
          <a:xfrm>
            <a:off x="35496" y="1268760"/>
            <a:ext cx="9073008" cy="5589240"/>
          </a:xfrm>
        </p:spPr>
        <p:txBody>
          <a:bodyPr>
            <a:normAutofit fontScale="62500" lnSpcReduction="20000"/>
          </a:bodyPr>
          <a:lstStyle/>
          <a:p>
            <a:pPr marL="0" indent="0">
              <a:buNone/>
            </a:pPr>
            <a:r>
              <a:rPr lang="ja-JP" altLang="en-US" sz="6300" dirty="0" smtClean="0"/>
              <a:t>　　　　　</a:t>
            </a:r>
            <a:r>
              <a:rPr lang="ja-JP" altLang="en-US" sz="7000" dirty="0" smtClean="0"/>
              <a:t>ご</a:t>
            </a:r>
            <a:r>
              <a:rPr kumimoji="1" lang="ja-JP" altLang="en-US" sz="7000" dirty="0" smtClean="0"/>
              <a:t>自由にお取りください</a:t>
            </a:r>
            <a:endParaRPr kumimoji="1" lang="en-US" altLang="ja-JP" sz="7000" dirty="0" smtClean="0"/>
          </a:p>
          <a:p>
            <a:endParaRPr lang="en-US" altLang="ja-JP" dirty="0"/>
          </a:p>
          <a:p>
            <a:pPr marL="0" indent="0">
              <a:buNone/>
            </a:pPr>
            <a:endParaRPr kumimoji="1" lang="en-US" altLang="ja-JP" dirty="0" smtClean="0"/>
          </a:p>
          <a:p>
            <a:endParaRPr lang="en-US" altLang="ja-JP" dirty="0" smtClean="0"/>
          </a:p>
          <a:p>
            <a:pPr marL="0" indent="0">
              <a:buNone/>
            </a:pPr>
            <a:endParaRPr lang="en-US" altLang="ja-JP" dirty="0"/>
          </a:p>
          <a:p>
            <a:endParaRPr lang="en-US" altLang="ja-JP" dirty="0"/>
          </a:p>
          <a:p>
            <a:endParaRPr kumimoji="1" lang="en-US" altLang="ja-JP" dirty="0" smtClean="0"/>
          </a:p>
          <a:p>
            <a:endParaRPr lang="en-US" altLang="ja-JP" dirty="0"/>
          </a:p>
          <a:p>
            <a:endParaRPr kumimoji="1" lang="en-US" altLang="ja-JP" dirty="0" smtClean="0"/>
          </a:p>
          <a:p>
            <a:endParaRPr lang="en-US" altLang="ja-JP" dirty="0" smtClean="0"/>
          </a:p>
          <a:p>
            <a:endParaRPr lang="en-US" altLang="ja-JP" dirty="0"/>
          </a:p>
          <a:p>
            <a:endParaRPr lang="en-US" altLang="ja-JP" dirty="0" smtClean="0"/>
          </a:p>
          <a:p>
            <a:endParaRPr lang="en-US" altLang="ja-JP" dirty="0"/>
          </a:p>
          <a:p>
            <a:endParaRPr lang="en-US" altLang="ja-JP" dirty="0"/>
          </a:p>
          <a:p>
            <a:r>
              <a:rPr lang="ja-JP" altLang="en-US" dirty="0"/>
              <a:t>本研究は平成</a:t>
            </a:r>
            <a:r>
              <a:rPr lang="en-US" altLang="ja-JP" dirty="0"/>
              <a:t>23</a:t>
            </a:r>
            <a:r>
              <a:rPr lang="ja-JP" altLang="en-US" dirty="0"/>
              <a:t>年度～平成</a:t>
            </a:r>
            <a:r>
              <a:rPr lang="en-US" altLang="ja-JP" dirty="0"/>
              <a:t>25</a:t>
            </a:r>
            <a:r>
              <a:rPr lang="ja-JP" altLang="en-US" dirty="0"/>
              <a:t>年度科研費基盤研究</a:t>
            </a:r>
            <a:r>
              <a:rPr lang="en-US" altLang="ja-JP" dirty="0"/>
              <a:t>C</a:t>
            </a:r>
            <a:r>
              <a:rPr lang="ja-JP" altLang="en-US" dirty="0"/>
              <a:t>（課題番号</a:t>
            </a:r>
            <a:r>
              <a:rPr lang="en-US" altLang="ja-JP" dirty="0"/>
              <a:t>:23593195</a:t>
            </a:r>
            <a:r>
              <a:rPr lang="ja-JP" altLang="en-US" dirty="0"/>
              <a:t>）の助成を受けた。</a:t>
            </a:r>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p:txBody>
      </p:sp>
      <p:graphicFrame>
        <p:nvGraphicFramePr>
          <p:cNvPr id="4" name="オブジェクト 3"/>
          <p:cNvGraphicFramePr>
            <a:graphicFrameLocks noGrp="1" noChangeAspect="1"/>
          </p:cNvGraphicFramePr>
          <p:nvPr>
            <p:extLst>
              <p:ext uri="{D42A27DB-BD31-4B8C-83A1-F6EECF244321}">
                <p14:modId xmlns:p14="http://schemas.microsoft.com/office/powerpoint/2010/main" val="156545864"/>
              </p:ext>
            </p:extLst>
          </p:nvPr>
        </p:nvGraphicFramePr>
        <p:xfrm>
          <a:off x="3491880" y="2132857"/>
          <a:ext cx="2448272" cy="3552769"/>
        </p:xfrm>
        <a:graphic>
          <a:graphicData uri="http://schemas.openxmlformats.org/presentationml/2006/ole">
            <mc:AlternateContent xmlns:mc="http://schemas.openxmlformats.org/markup-compatibility/2006">
              <mc:Choice xmlns:v="urn:schemas-microsoft-com:vml" Requires="v">
                <p:oleObj spid="_x0000_s7184" name="Document" r:id="rId4" imgW="4475112" imgH="6322510" progId="Word.Document.8">
                  <p:embed/>
                </p:oleObj>
              </mc:Choice>
              <mc:Fallback>
                <p:oleObj name="Document" r:id="rId4" imgW="4475112" imgH="6322510" progId="Word.Document.8">
                  <p:embed/>
                  <p:pic>
                    <p:nvPicPr>
                      <p:cNvPr id="0" name="オブジェクト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2132857"/>
                        <a:ext cx="2448272" cy="3552769"/>
                      </a:xfrm>
                      <a:prstGeom prst="rect">
                        <a:avLst/>
                      </a:prstGeom>
                      <a:noFill/>
                      <a:ln>
                        <a:noFill/>
                      </a:ln>
                    </p:spPr>
                  </p:pic>
                </p:oleObj>
              </mc:Fallback>
            </mc:AlternateContent>
          </a:graphicData>
        </a:graphic>
      </p:graphicFrame>
      <p:pic>
        <p:nvPicPr>
          <p:cNvPr id="5" name="Picture 2" descr="http://www.japmhn.jp/images/journ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1988840"/>
            <a:ext cx="2592288" cy="38164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tomoe-k\Desktop\心理科学P2013_1116_14393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2132856"/>
            <a:ext cx="2520280" cy="3528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6"/>
          <p:cNvSpPr>
            <a:spLocks noGrp="1"/>
          </p:cNvSpPr>
          <p:nvPr>
            <p:ph type="sldNum" sz="quarter" idx="12"/>
          </p:nvPr>
        </p:nvSpPr>
        <p:spPr/>
        <p:txBody>
          <a:bodyPr/>
          <a:lstStyle/>
          <a:p>
            <a:fld id="{FBD0D641-B719-4818-9904-9C2408900B48}" type="slidenum">
              <a:rPr kumimoji="1" lang="ja-JP" altLang="en-US" smtClean="0"/>
              <a:t>13</a:t>
            </a:fld>
            <a:endParaRPr kumimoji="1" lang="ja-JP" altLang="en-US"/>
          </a:p>
        </p:txBody>
      </p:sp>
    </p:spTree>
    <p:extLst>
      <p:ext uri="{BB962C8B-B14F-4D97-AF65-F5344CB8AC3E}">
        <p14:creationId xmlns:p14="http://schemas.microsoft.com/office/powerpoint/2010/main" val="4122446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1520" y="274638"/>
            <a:ext cx="8435280" cy="490066"/>
          </a:xfrm>
        </p:spPr>
        <p:txBody>
          <a:bodyPr>
            <a:normAutofit fontScale="90000"/>
          </a:bodyPr>
          <a:lstStyle/>
          <a:p>
            <a:pPr algn="l"/>
            <a:r>
              <a:rPr kumimoji="1" lang="ja-JP" altLang="en-US" dirty="0" smtClean="0"/>
              <a:t>抄録</a:t>
            </a:r>
            <a:endParaRPr kumimoji="1" lang="ja-JP" altLang="en-US" dirty="0"/>
          </a:p>
        </p:txBody>
      </p:sp>
      <p:sp>
        <p:nvSpPr>
          <p:cNvPr id="6" name="コンテンツ プレースホルダー 5"/>
          <p:cNvSpPr>
            <a:spLocks noGrp="1"/>
          </p:cNvSpPr>
          <p:nvPr>
            <p:ph idx="1"/>
          </p:nvPr>
        </p:nvSpPr>
        <p:spPr>
          <a:xfrm>
            <a:off x="395536" y="908720"/>
            <a:ext cx="8291264" cy="5217443"/>
          </a:xfrm>
        </p:spPr>
        <p:txBody>
          <a:bodyPr>
            <a:noAutofit/>
          </a:bodyPr>
          <a:lstStyle/>
          <a:p>
            <a:r>
              <a:rPr lang="en-US" altLang="ja-JP" sz="1800" dirty="0"/>
              <a:t>【</a:t>
            </a:r>
            <a:r>
              <a:rPr lang="ja-JP" altLang="en-US" sz="1800" dirty="0"/>
              <a:t>目的</a:t>
            </a:r>
            <a:r>
              <a:rPr lang="en-US" altLang="ja-JP" sz="1800" dirty="0" smtClean="0"/>
              <a:t>】</a:t>
            </a:r>
            <a:r>
              <a:rPr lang="ja-JP" altLang="en-US" sz="1800" dirty="0"/>
              <a:t>　心光（</a:t>
            </a:r>
            <a:r>
              <a:rPr lang="en-US" altLang="ja-JP" sz="1800" dirty="0"/>
              <a:t>2013</a:t>
            </a:r>
            <a:r>
              <a:rPr lang="ja-JP" altLang="en-US" sz="1800" dirty="0"/>
              <a:t>）は、精神科看護師における「回復」像をインタビュー</a:t>
            </a:r>
            <a:r>
              <a:rPr lang="ja-JP" altLang="en-US" sz="1800" dirty="0" smtClean="0"/>
              <a:t>により</a:t>
            </a:r>
            <a:r>
              <a:rPr lang="ja-JP" altLang="en-US" sz="1800" dirty="0"/>
              <a:t>明らかにした。小平・いとう（</a:t>
            </a:r>
            <a:r>
              <a:rPr lang="en-US" altLang="ja-JP" sz="1800" dirty="0"/>
              <a:t>2013</a:t>
            </a:r>
            <a:r>
              <a:rPr lang="ja-JP" altLang="en-US" sz="1800" dirty="0"/>
              <a:t>）は、テキストマイニングの手法で</a:t>
            </a:r>
            <a:r>
              <a:rPr lang="ja-JP" altLang="en-US" sz="1800" dirty="0" smtClean="0"/>
              <a:t>ナラティブ</a:t>
            </a:r>
            <a:r>
              <a:rPr lang="ja-JP" altLang="en-US" sz="1800" dirty="0"/>
              <a:t>教材（小平・伊藤，</a:t>
            </a:r>
            <a:r>
              <a:rPr lang="en-US" altLang="ja-JP" sz="1800" dirty="0"/>
              <a:t>2009</a:t>
            </a:r>
            <a:r>
              <a:rPr lang="ja-JP" altLang="en-US" sz="1800" dirty="0"/>
              <a:t>）を用いた精神看護学授業での統合失調症のイメージの</a:t>
            </a:r>
            <a:r>
              <a:rPr lang="ja-JP" altLang="en-US" sz="1800" dirty="0" smtClean="0"/>
              <a:t>変化</a:t>
            </a:r>
            <a:r>
              <a:rPr lang="ja-JP" altLang="en-US" sz="1800" dirty="0"/>
              <a:t>について分析を行った。古川（</a:t>
            </a:r>
            <a:r>
              <a:rPr lang="en-US" altLang="ja-JP" sz="1800" dirty="0"/>
              <a:t>2001</a:t>
            </a:r>
            <a:r>
              <a:rPr lang="ja-JP" altLang="en-US" sz="1800" dirty="0"/>
              <a:t>）と佐野・三好（</a:t>
            </a:r>
            <a:r>
              <a:rPr lang="en-US" altLang="ja-JP" sz="1800" dirty="0"/>
              <a:t>2005</a:t>
            </a:r>
            <a:r>
              <a:rPr lang="ja-JP" altLang="en-US" sz="1800" dirty="0"/>
              <a:t>）を取り上げ、「寛解</a:t>
            </a:r>
            <a:r>
              <a:rPr lang="ja-JP" altLang="en-US" sz="1800" dirty="0" smtClean="0"/>
              <a:t>」「</a:t>
            </a:r>
            <a:r>
              <a:rPr lang="ja-JP" altLang="en-US" sz="1800" dirty="0"/>
              <a:t>回復」などの単語に着目して当事者の回復の語りを分析・考察し、ナラティブ</a:t>
            </a:r>
            <a:r>
              <a:rPr lang="ja-JP" altLang="en-US" sz="1800" dirty="0" smtClean="0"/>
              <a:t>教材を</a:t>
            </a:r>
            <a:r>
              <a:rPr lang="ja-JP" altLang="en-US" sz="1800" dirty="0"/>
              <a:t>授業で活用することの意義を論じる</a:t>
            </a:r>
            <a:r>
              <a:rPr lang="ja-JP" altLang="en-US" sz="1800" dirty="0" smtClean="0"/>
              <a:t>。</a:t>
            </a:r>
            <a:endParaRPr lang="en-US" altLang="ja-JP" sz="1800" dirty="0" smtClean="0"/>
          </a:p>
          <a:p>
            <a:r>
              <a:rPr lang="en-US" altLang="ja-JP" sz="1800" dirty="0" smtClean="0"/>
              <a:t>【</a:t>
            </a:r>
            <a:r>
              <a:rPr lang="ja-JP" altLang="en-US" sz="1800" dirty="0"/>
              <a:t>方法</a:t>
            </a:r>
            <a:r>
              <a:rPr lang="en-US" altLang="ja-JP" sz="1800" dirty="0" smtClean="0"/>
              <a:t>】</a:t>
            </a:r>
            <a:r>
              <a:rPr lang="ja-JP" altLang="en-US" sz="1800" dirty="0"/>
              <a:t>　西平（</a:t>
            </a:r>
            <a:r>
              <a:rPr lang="en-US" altLang="ja-JP" sz="1800" dirty="0"/>
              <a:t>1996</a:t>
            </a:r>
            <a:r>
              <a:rPr lang="ja-JP" altLang="en-US" sz="1800" dirty="0"/>
              <a:t>）の伝記</a:t>
            </a:r>
            <a:r>
              <a:rPr lang="ja-JP" altLang="en-US" sz="1800" dirty="0" smtClean="0"/>
              <a:t>分析の</a:t>
            </a:r>
            <a:r>
              <a:rPr lang="ja-JP" altLang="en-US" sz="1800" dirty="0"/>
              <a:t>うちテーマ分析の考え方に基づき、テキストの量的分析には</a:t>
            </a:r>
            <a:r>
              <a:rPr lang="en-US" altLang="ja-JP" sz="1800" dirty="0"/>
              <a:t>Text Mining Studio </a:t>
            </a:r>
            <a:r>
              <a:rPr lang="en-US" altLang="ja-JP" sz="1800" dirty="0" smtClean="0"/>
              <a:t>Ver.4.2</a:t>
            </a:r>
            <a:r>
              <a:rPr lang="ja-JP" altLang="en-US" sz="1800" dirty="0"/>
              <a:t>を用いた。前述の闘病記から「寛解」「回復」「治る」「生きる」などの</a:t>
            </a:r>
            <a:r>
              <a:rPr lang="ja-JP" altLang="en-US" sz="1800" dirty="0" smtClean="0"/>
              <a:t>単語に</a:t>
            </a:r>
            <a:r>
              <a:rPr lang="ja-JP" altLang="en-US" sz="1800" dirty="0"/>
              <a:t>着目して当事者の回復の語りに焦点を当てて分析する</a:t>
            </a:r>
            <a:r>
              <a:rPr lang="ja-JP" altLang="en-US" sz="1800" dirty="0" smtClean="0"/>
              <a:t>。</a:t>
            </a:r>
            <a:endParaRPr lang="en-US" altLang="ja-JP" sz="1800" dirty="0" smtClean="0"/>
          </a:p>
          <a:p>
            <a:r>
              <a:rPr lang="en-US" altLang="ja-JP" sz="1800" dirty="0" smtClean="0"/>
              <a:t>[</a:t>
            </a:r>
            <a:r>
              <a:rPr lang="ja-JP" altLang="en-US" sz="1800" dirty="0"/>
              <a:t>倫理的配慮</a:t>
            </a:r>
            <a:r>
              <a:rPr lang="en-US" altLang="ja-JP" sz="1800" dirty="0"/>
              <a:t>] </a:t>
            </a:r>
            <a:r>
              <a:rPr lang="ja-JP" altLang="en-US" sz="1800" dirty="0"/>
              <a:t>対象と</a:t>
            </a:r>
            <a:r>
              <a:rPr lang="ja-JP" altLang="en-US" sz="1800" dirty="0" smtClean="0"/>
              <a:t>した闘病記</a:t>
            </a:r>
            <a:r>
              <a:rPr lang="ja-JP" altLang="en-US" sz="1800" dirty="0"/>
              <a:t>は、一般に出版されている書籍であり著作権に配慮した</a:t>
            </a:r>
            <a:r>
              <a:rPr lang="ja-JP" altLang="en-US" sz="1800" dirty="0" smtClean="0"/>
              <a:t>。</a:t>
            </a:r>
            <a:r>
              <a:rPr lang="en-US" altLang="ja-JP" sz="1800" dirty="0" smtClean="0"/>
              <a:t>【</a:t>
            </a:r>
            <a:r>
              <a:rPr lang="ja-JP" altLang="en-US" sz="1800" dirty="0"/>
              <a:t>結果</a:t>
            </a:r>
            <a:r>
              <a:rPr lang="en-US" altLang="ja-JP" sz="1800" dirty="0" smtClean="0"/>
              <a:t>】</a:t>
            </a:r>
            <a:r>
              <a:rPr lang="ja-JP" altLang="en-US" sz="1800" dirty="0" smtClean="0"/>
              <a:t>「</a:t>
            </a:r>
            <a:r>
              <a:rPr lang="ja-JP" altLang="en-US" sz="1800" dirty="0"/>
              <a:t>寛解」「回復」「治る」「生きる」の単語に着目し特徴語分析を行った結果、</a:t>
            </a:r>
            <a:r>
              <a:rPr lang="ja-JP" altLang="en-US" sz="1800" dirty="0" smtClean="0"/>
              <a:t>古川（</a:t>
            </a:r>
            <a:r>
              <a:rPr lang="en-US" altLang="ja-JP" sz="1800" dirty="0"/>
              <a:t>2001</a:t>
            </a:r>
            <a:r>
              <a:rPr lang="ja-JP" altLang="en-US" sz="1800" dirty="0"/>
              <a:t>）、佐野・三好（</a:t>
            </a:r>
            <a:r>
              <a:rPr lang="en-US" altLang="ja-JP" sz="1800" dirty="0"/>
              <a:t>2005</a:t>
            </a:r>
            <a:r>
              <a:rPr lang="ja-JP" altLang="en-US" sz="1800" dirty="0"/>
              <a:t>）により、病いとともに生きる回復の姿が明らかに</a:t>
            </a:r>
            <a:r>
              <a:rPr lang="ja-JP" altLang="en-US" sz="1800" dirty="0" smtClean="0"/>
              <a:t>なった</a:t>
            </a:r>
            <a:r>
              <a:rPr lang="ja-JP" altLang="en-US" sz="1800" dirty="0"/>
              <a:t>（図参照）</a:t>
            </a:r>
            <a:r>
              <a:rPr lang="ja-JP" altLang="en-US" sz="1800" dirty="0" smtClean="0"/>
              <a:t>。</a:t>
            </a:r>
            <a:r>
              <a:rPr lang="en-US" altLang="ja-JP" sz="1800" dirty="0" smtClean="0"/>
              <a:t>【</a:t>
            </a:r>
            <a:r>
              <a:rPr lang="ja-JP" altLang="en-US" sz="1800" dirty="0"/>
              <a:t>考察</a:t>
            </a:r>
            <a:r>
              <a:rPr lang="en-US" altLang="ja-JP" sz="1800" dirty="0" smtClean="0"/>
              <a:t>】</a:t>
            </a:r>
            <a:r>
              <a:rPr lang="ja-JP" altLang="en-US" sz="1800" dirty="0"/>
              <a:t>　八木（</a:t>
            </a:r>
            <a:r>
              <a:rPr lang="en-US" altLang="ja-JP" sz="1800" dirty="0"/>
              <a:t>2009</a:t>
            </a:r>
            <a:r>
              <a:rPr lang="ja-JP" altLang="en-US" sz="1800" dirty="0"/>
              <a:t>）が精神医学的な観点から統合</a:t>
            </a:r>
            <a:r>
              <a:rPr lang="ja-JP" altLang="en-US" sz="1800" dirty="0" smtClean="0"/>
              <a:t>失調症闘病記</a:t>
            </a:r>
            <a:r>
              <a:rPr lang="ja-JP" altLang="en-US" sz="1800" dirty="0"/>
              <a:t>の分析を行い、回復をめぐって「病との共生」と意味づけた。これは</a:t>
            </a:r>
            <a:r>
              <a:rPr lang="en-US" altLang="ja-JP" sz="1800" dirty="0"/>
              <a:t>Frank</a:t>
            </a:r>
            <a:r>
              <a:rPr lang="ja-JP" altLang="en-US" sz="1800" dirty="0"/>
              <a:t>（</a:t>
            </a:r>
            <a:r>
              <a:rPr lang="en-US" altLang="ja-JP" sz="1800" dirty="0" smtClean="0"/>
              <a:t>1995</a:t>
            </a:r>
            <a:r>
              <a:rPr lang="ja-JP" altLang="en-US" sz="1800" dirty="0"/>
              <a:t>）の「探求の語り」に通じることであり、授業で闘病記をナラティブ教材と</a:t>
            </a:r>
            <a:r>
              <a:rPr lang="ja-JP" altLang="en-US" sz="1800" dirty="0" smtClean="0"/>
              <a:t>して活用</a:t>
            </a:r>
            <a:r>
              <a:rPr lang="ja-JP" altLang="en-US" sz="1800" dirty="0"/>
              <a:t>することは、学生が当事者の回復した姿のイメージを持ちやすくする教材と</a:t>
            </a:r>
            <a:r>
              <a:rPr lang="ja-JP" altLang="en-US" sz="1800" dirty="0" smtClean="0"/>
              <a:t>して意義</a:t>
            </a:r>
            <a:r>
              <a:rPr lang="ja-JP" altLang="en-US" sz="1800" dirty="0"/>
              <a:t>は大きいと考える</a:t>
            </a:r>
            <a:r>
              <a:rPr lang="ja-JP" altLang="en-US" sz="1800" dirty="0" smtClean="0"/>
              <a:t>。</a:t>
            </a:r>
            <a:endParaRPr lang="en-US" altLang="ja-JP" sz="1800" dirty="0" smtClean="0"/>
          </a:p>
          <a:p>
            <a:r>
              <a:rPr lang="ja-JP" altLang="en-US" sz="1800" dirty="0" smtClean="0"/>
              <a:t>付記</a:t>
            </a:r>
            <a:r>
              <a:rPr lang="ja-JP" altLang="en-US" sz="1800" dirty="0"/>
              <a:t>：本研究は平成</a:t>
            </a:r>
            <a:r>
              <a:rPr lang="en-US" altLang="ja-JP" sz="1800" dirty="0"/>
              <a:t>23</a:t>
            </a:r>
            <a:r>
              <a:rPr lang="ja-JP" altLang="en-US" sz="1800" dirty="0"/>
              <a:t>年度～平成</a:t>
            </a:r>
            <a:r>
              <a:rPr lang="en-US" altLang="ja-JP" sz="1800" dirty="0"/>
              <a:t>25</a:t>
            </a:r>
            <a:r>
              <a:rPr lang="ja-JP" altLang="en-US" sz="1800" dirty="0"/>
              <a:t>年度科研費基盤研究</a:t>
            </a:r>
            <a:r>
              <a:rPr lang="en-US" altLang="ja-JP" sz="1800" dirty="0"/>
              <a:t>C</a:t>
            </a:r>
            <a:r>
              <a:rPr lang="ja-JP" altLang="en-US" sz="1800" dirty="0" smtClean="0"/>
              <a:t>（課題</a:t>
            </a:r>
            <a:r>
              <a:rPr lang="ja-JP" altLang="en-US" sz="1800" dirty="0"/>
              <a:t>番号</a:t>
            </a:r>
            <a:r>
              <a:rPr lang="en-US" altLang="ja-JP" sz="1800" dirty="0"/>
              <a:t>:23593195</a:t>
            </a:r>
            <a:r>
              <a:rPr lang="ja-JP" altLang="en-US" sz="1800" dirty="0"/>
              <a:t>）の助成を受けた。</a:t>
            </a:r>
            <a:endParaRPr kumimoji="1" lang="ja-JP" altLang="en-US" sz="1800" dirty="0"/>
          </a:p>
        </p:txBody>
      </p:sp>
      <p:sp>
        <p:nvSpPr>
          <p:cNvPr id="2" name="スライド番号プレースホルダー 1"/>
          <p:cNvSpPr>
            <a:spLocks noGrp="1"/>
          </p:cNvSpPr>
          <p:nvPr>
            <p:ph type="sldNum" sz="quarter" idx="12"/>
          </p:nvPr>
        </p:nvSpPr>
        <p:spPr/>
        <p:txBody>
          <a:bodyPr/>
          <a:lstStyle/>
          <a:p>
            <a:fld id="{FBD0D641-B719-4818-9904-9C2408900B48}" type="slidenum">
              <a:rPr kumimoji="1" lang="ja-JP" altLang="en-US" smtClean="0"/>
              <a:t>14</a:t>
            </a:fld>
            <a:endParaRPr kumimoji="1" lang="ja-JP" altLang="en-US"/>
          </a:p>
        </p:txBody>
      </p:sp>
    </p:spTree>
    <p:extLst>
      <p:ext uri="{BB962C8B-B14F-4D97-AF65-F5344CB8AC3E}">
        <p14:creationId xmlns:p14="http://schemas.microsoft.com/office/powerpoint/2010/main" val="1545424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smtClean="0"/>
              <a:t>このページから下は材料</a:t>
            </a:r>
            <a:endParaRPr kumimoji="1" lang="ja-JP" altLang="en-US" dirty="0"/>
          </a:p>
        </p:txBody>
      </p:sp>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15</a:t>
            </a:fld>
            <a:endParaRPr kumimoji="1" lang="ja-JP" altLang="en-US"/>
          </a:p>
        </p:txBody>
      </p:sp>
    </p:spTree>
    <p:extLst>
      <p:ext uri="{BB962C8B-B14F-4D97-AF65-F5344CB8AC3E}">
        <p14:creationId xmlns:p14="http://schemas.microsoft.com/office/powerpoint/2010/main" val="3717974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179388" y="188913"/>
            <a:ext cx="8856662" cy="936625"/>
          </a:xfrm>
        </p:spPr>
        <p:txBody>
          <a:bodyPr/>
          <a:lstStyle/>
          <a:p>
            <a:pPr algn="l"/>
            <a:r>
              <a:rPr lang="ja-JP" altLang="en-US" smtClean="0"/>
              <a:t>問題</a:t>
            </a:r>
          </a:p>
        </p:txBody>
      </p:sp>
      <p:sp>
        <p:nvSpPr>
          <p:cNvPr id="3075" name="コンテンツ プレースホルダ 2"/>
          <p:cNvSpPr>
            <a:spLocks noGrp="1"/>
          </p:cNvSpPr>
          <p:nvPr>
            <p:ph sz="half" idx="1"/>
          </p:nvPr>
        </p:nvSpPr>
        <p:spPr>
          <a:xfrm>
            <a:off x="0" y="981075"/>
            <a:ext cx="5076825" cy="5876925"/>
          </a:xfrm>
        </p:spPr>
        <p:txBody>
          <a:bodyPr>
            <a:normAutofit lnSpcReduction="10000"/>
          </a:bodyPr>
          <a:lstStyle/>
          <a:p>
            <a:r>
              <a:rPr lang="ja-JP" altLang="en-US" smtClean="0"/>
              <a:t>当事者の語り（ナラティブ）には、当事者の知恵が豊かに含まれる。語りをテキストマイニングで分析する事の意義は大きい（小平・いとう，</a:t>
            </a:r>
            <a:r>
              <a:rPr lang="en-US" altLang="ja-JP" smtClean="0"/>
              <a:t>2013</a:t>
            </a:r>
            <a:r>
              <a:rPr lang="ja-JP" altLang="en-US" smtClean="0"/>
              <a:t>）。</a:t>
            </a:r>
            <a:r>
              <a:rPr lang="ja-JP" altLang="en-US" sz="3200" b="1" smtClean="0">
                <a:solidFill>
                  <a:srgbClr val="FF0000"/>
                </a:solidFill>
              </a:rPr>
              <a:t>⇒</a:t>
            </a:r>
            <a:endParaRPr lang="en-US" altLang="ja-JP" sz="3200" b="1" smtClean="0">
              <a:solidFill>
                <a:srgbClr val="FF0000"/>
              </a:solidFill>
            </a:endParaRPr>
          </a:p>
          <a:p>
            <a:r>
              <a:rPr lang="en-US" altLang="ja-JP" smtClean="0"/>
              <a:t>217</a:t>
            </a:r>
            <a:r>
              <a:rPr lang="ja-JP" altLang="en-US" smtClean="0"/>
              <a:t>冊の統合失調症闘病記リスト（小平・いとう，</a:t>
            </a:r>
            <a:r>
              <a:rPr lang="en-US" altLang="ja-JP" smtClean="0"/>
              <a:t>2012</a:t>
            </a:r>
            <a:r>
              <a:rPr lang="ja-JP" altLang="en-US" smtClean="0"/>
              <a:t>）のタイトル分析に取り組んだ。</a:t>
            </a:r>
            <a:endParaRPr lang="en-US" altLang="ja-JP" smtClean="0"/>
          </a:p>
          <a:p>
            <a:r>
              <a:rPr lang="ja-JP" altLang="en-US" smtClean="0"/>
              <a:t>看護学教育にとっては「ナラティブ教材」（小平・伊藤，</a:t>
            </a:r>
            <a:r>
              <a:rPr lang="en-US" altLang="ja-JP" smtClean="0"/>
              <a:t>2009</a:t>
            </a:r>
            <a:r>
              <a:rPr lang="ja-JP" altLang="en-US" smtClean="0"/>
              <a:t>）としての活用を提案。</a:t>
            </a:r>
            <a:endParaRPr lang="en-US" altLang="ja-JP" smtClean="0"/>
          </a:p>
          <a:p>
            <a:r>
              <a:rPr lang="ja-JP" altLang="en-US" smtClean="0"/>
              <a:t>看護師の知識創造にとっても意義は大きい。</a:t>
            </a:r>
          </a:p>
        </p:txBody>
      </p:sp>
      <p:sp>
        <p:nvSpPr>
          <p:cNvPr id="3077"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8CF765EF-2BD8-4A46-A452-0209DC00C25A}" type="slidenum">
              <a:rPr lang="ja-JP" altLang="en-US" sz="1200" smtClean="0">
                <a:solidFill>
                  <a:srgbClr val="898989"/>
                </a:solidFill>
              </a:rPr>
              <a:pPr>
                <a:spcBef>
                  <a:spcPct val="0"/>
                </a:spcBef>
                <a:buFontTx/>
                <a:buNone/>
              </a:pPr>
              <a:t>16</a:t>
            </a:fld>
            <a:endParaRPr lang="ja-JP" altLang="en-US" sz="1200" smtClean="0">
              <a:solidFill>
                <a:srgbClr val="898989"/>
              </a:solidFill>
            </a:endParaRPr>
          </a:p>
        </p:txBody>
      </p:sp>
      <p:graphicFrame>
        <p:nvGraphicFramePr>
          <p:cNvPr id="3078" name="Object 3"/>
          <p:cNvGraphicFramePr>
            <a:graphicFrameLocks noGrp="1" noChangeAspect="1"/>
          </p:cNvGraphicFramePr>
          <p:nvPr>
            <p:ph sz="half" idx="2"/>
          </p:nvPr>
        </p:nvGraphicFramePr>
        <p:xfrm>
          <a:off x="5065713" y="836613"/>
          <a:ext cx="4078287" cy="6021387"/>
        </p:xfrm>
        <a:graphic>
          <a:graphicData uri="http://schemas.openxmlformats.org/presentationml/2006/ole">
            <mc:AlternateContent xmlns:mc="http://schemas.openxmlformats.org/markup-compatibility/2006">
              <mc:Choice xmlns:v="urn:schemas-microsoft-com:vml" Requires="v">
                <p:oleObj spid="_x0000_s1073" name="Document" r:id="rId4" imgW="4475112" imgH="6322510" progId="Word.Document.8">
                  <p:embed/>
                </p:oleObj>
              </mc:Choice>
              <mc:Fallback>
                <p:oleObj name="Document" r:id="rId4" imgW="4475112" imgH="632251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713" y="836613"/>
                        <a:ext cx="4078287"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97213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79388" y="115888"/>
            <a:ext cx="8713787" cy="936625"/>
          </a:xfrm>
        </p:spPr>
        <p:txBody>
          <a:bodyPr/>
          <a:lstStyle/>
          <a:p>
            <a:pPr algn="l"/>
            <a:r>
              <a:rPr lang="ja-JP" altLang="en-US" smtClean="0"/>
              <a:t>闘病記について</a:t>
            </a:r>
          </a:p>
        </p:txBody>
      </p:sp>
      <p:sp>
        <p:nvSpPr>
          <p:cNvPr id="4099" name="コンテンツ プレースホルダ 2"/>
          <p:cNvSpPr>
            <a:spLocks noGrp="1"/>
          </p:cNvSpPr>
          <p:nvPr>
            <p:ph idx="1"/>
          </p:nvPr>
        </p:nvSpPr>
        <p:spPr>
          <a:xfrm>
            <a:off x="107950" y="1052513"/>
            <a:ext cx="8712200" cy="5616575"/>
          </a:xfrm>
        </p:spPr>
        <p:txBody>
          <a:bodyPr/>
          <a:lstStyle/>
          <a:p>
            <a:pPr marL="0" indent="0">
              <a:buFont typeface="Arial" charset="0"/>
              <a:buNone/>
              <a:defRPr/>
            </a:pPr>
            <a:r>
              <a:rPr lang="ja-JP" altLang="en-US" sz="2800" dirty="0" smtClean="0"/>
              <a:t>●門林（</a:t>
            </a:r>
            <a:r>
              <a:rPr lang="en-US" altLang="ja-JP" sz="2800" dirty="0" smtClean="0"/>
              <a:t>2011</a:t>
            </a:r>
            <a:r>
              <a:rPr lang="ja-JP" altLang="en-US" sz="2800" dirty="0" smtClean="0"/>
              <a:t>）</a:t>
            </a:r>
            <a:endParaRPr lang="en-US" altLang="ja-JP" sz="2800" dirty="0" smtClean="0"/>
          </a:p>
          <a:p>
            <a:pPr>
              <a:buFont typeface="Arial" charset="0"/>
              <a:buNone/>
              <a:defRPr/>
            </a:pPr>
            <a:r>
              <a:rPr lang="ja-JP" altLang="en-US" sz="2400" dirty="0" smtClean="0"/>
              <a:t>「病気と闘う（向き合う）プロセスが書かれた手記」</a:t>
            </a:r>
            <a:endParaRPr lang="en-US" altLang="ja-JP" sz="2400" dirty="0" smtClean="0"/>
          </a:p>
          <a:p>
            <a:pPr>
              <a:buFont typeface="Arial" charset="0"/>
              <a:buNone/>
              <a:defRPr/>
            </a:pPr>
            <a:r>
              <a:rPr lang="ja-JP" altLang="en-US" sz="2400" dirty="0" smtClean="0"/>
              <a:t>　　　　　　　　　　　　　　　　　　　　（</a:t>
            </a:r>
            <a:r>
              <a:rPr lang="en-US" altLang="ja-JP" sz="2400" dirty="0" smtClean="0"/>
              <a:t>2000</a:t>
            </a:r>
            <a:r>
              <a:rPr lang="ja-JP" altLang="en-US" sz="2400" dirty="0" smtClean="0"/>
              <a:t>年の定義）</a:t>
            </a:r>
            <a:endParaRPr lang="en-US" altLang="ja-JP" sz="2400" dirty="0" smtClean="0"/>
          </a:p>
          <a:p>
            <a:pPr>
              <a:buFont typeface="Arial" charset="0"/>
              <a:buNone/>
              <a:defRPr/>
            </a:pPr>
            <a:r>
              <a:rPr lang="ja-JP" altLang="en-US" sz="2400" dirty="0" smtClean="0"/>
              <a:t>　　「闘う」⇒「共生・共存」へ変化、</a:t>
            </a:r>
            <a:endParaRPr lang="en-US" altLang="ja-JP" sz="2400" dirty="0" smtClean="0"/>
          </a:p>
          <a:p>
            <a:pPr>
              <a:buFont typeface="Arial" charset="0"/>
              <a:buNone/>
              <a:defRPr/>
            </a:pPr>
            <a:r>
              <a:rPr lang="ja-JP" altLang="en-US" sz="2400" dirty="0" smtClean="0"/>
              <a:t>　　　　　　　病をもって生きる生活体験全体</a:t>
            </a:r>
            <a:endParaRPr lang="en-US" altLang="ja-JP" sz="2400" dirty="0" smtClean="0"/>
          </a:p>
          <a:p>
            <a:pPr>
              <a:defRPr/>
            </a:pPr>
            <a:endParaRPr lang="en-US" altLang="ja-JP" sz="2400" dirty="0" smtClean="0"/>
          </a:p>
          <a:p>
            <a:pPr marL="0" indent="0">
              <a:buFont typeface="Arial" charset="0"/>
              <a:buNone/>
              <a:defRPr/>
            </a:pPr>
            <a:r>
              <a:rPr lang="ja-JP" altLang="en-US" sz="2800" dirty="0" smtClean="0"/>
              <a:t>●石井（</a:t>
            </a:r>
            <a:r>
              <a:rPr lang="en-US" altLang="ja-JP" sz="2800" dirty="0" smtClean="0"/>
              <a:t>2011</a:t>
            </a:r>
            <a:r>
              <a:rPr lang="ja-JP" altLang="en-US" sz="2800" dirty="0" smtClean="0"/>
              <a:t>）</a:t>
            </a:r>
            <a:endParaRPr lang="en-US" altLang="ja-JP" sz="2800" dirty="0" smtClean="0"/>
          </a:p>
          <a:p>
            <a:pPr>
              <a:buFont typeface="Arial" charset="0"/>
              <a:buNone/>
              <a:defRPr/>
            </a:pPr>
            <a:r>
              <a:rPr lang="ja-JP" altLang="en-US" sz="2400" dirty="0" smtClean="0"/>
              <a:t>「健康・医療情報における“生き方情報”」</a:t>
            </a:r>
            <a:endParaRPr lang="en-US" altLang="ja-JP" sz="2400" dirty="0" smtClean="0"/>
          </a:p>
          <a:p>
            <a:pPr>
              <a:buFont typeface="Arial" charset="0"/>
              <a:buNone/>
              <a:defRPr/>
            </a:pPr>
            <a:r>
              <a:rPr lang="ja-JP" altLang="en-US" sz="2400" dirty="0" smtClean="0"/>
              <a:t>　　治療法だけでなく、病気と生活に関する不安</a:t>
            </a:r>
            <a:endParaRPr lang="en-US" altLang="ja-JP" sz="2400" dirty="0" smtClean="0"/>
          </a:p>
          <a:p>
            <a:pPr>
              <a:buFont typeface="Arial" charset="0"/>
              <a:buNone/>
              <a:defRPr/>
            </a:pPr>
            <a:r>
              <a:rPr lang="ja-JP" altLang="en-US" sz="2400" dirty="0" smtClean="0"/>
              <a:t>　　や疑問について知りたい情報ニーズに応え</a:t>
            </a:r>
            <a:endParaRPr lang="en-US" altLang="ja-JP" sz="2400" dirty="0" smtClean="0"/>
          </a:p>
          <a:p>
            <a:pPr>
              <a:buFont typeface="Arial" charset="0"/>
              <a:buNone/>
              <a:defRPr/>
            </a:pPr>
            <a:r>
              <a:rPr lang="ja-JP" altLang="en-US" sz="2400" dirty="0" smtClean="0"/>
              <a:t>　　てくれる　絵本や医療マンガなど、医療資源</a:t>
            </a:r>
            <a:endParaRPr lang="en-US" altLang="ja-JP" sz="2400" dirty="0" smtClean="0"/>
          </a:p>
          <a:p>
            <a:pPr>
              <a:buFont typeface="Arial" charset="0"/>
              <a:buNone/>
              <a:defRPr/>
            </a:pPr>
            <a:r>
              <a:rPr lang="ja-JP" altLang="en-US" sz="2400" dirty="0" smtClean="0"/>
              <a:t>　　に思えない資料も医療情報資源</a:t>
            </a:r>
          </a:p>
        </p:txBody>
      </p:sp>
      <p:sp>
        <p:nvSpPr>
          <p:cNvPr id="4101"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70F9AC7F-3DC9-4A8A-8C63-44D09046BB03}" type="slidenum">
              <a:rPr lang="ja-JP" altLang="en-US" sz="1200" smtClean="0">
                <a:solidFill>
                  <a:srgbClr val="898989"/>
                </a:solidFill>
              </a:rPr>
              <a:pPr>
                <a:spcBef>
                  <a:spcPct val="0"/>
                </a:spcBef>
                <a:buFontTx/>
                <a:buNone/>
              </a:pPr>
              <a:t>17</a:t>
            </a:fld>
            <a:endParaRPr lang="ja-JP" altLang="en-US" sz="1200" smtClean="0">
              <a:solidFill>
                <a:srgbClr val="898989"/>
              </a:solidFill>
            </a:endParaRPr>
          </a:p>
        </p:txBody>
      </p:sp>
      <p:graphicFrame>
        <p:nvGraphicFramePr>
          <p:cNvPr id="4102" name="Object 2"/>
          <p:cNvGraphicFramePr>
            <a:graphicFrameLocks noChangeAspect="1"/>
          </p:cNvGraphicFramePr>
          <p:nvPr/>
        </p:nvGraphicFramePr>
        <p:xfrm>
          <a:off x="6516688" y="3544888"/>
          <a:ext cx="2519362" cy="3124200"/>
        </p:xfrm>
        <a:graphic>
          <a:graphicData uri="http://schemas.openxmlformats.org/presentationml/2006/ole">
            <mc:AlternateContent xmlns:mc="http://schemas.openxmlformats.org/markup-compatibility/2006">
              <mc:Choice xmlns:v="urn:schemas-microsoft-com:vml" Requires="v">
                <p:oleObj spid="_x0000_s2142" name="Document" r:id="rId3" imgW="2859461" imgH="2865598" progId="Word.Document.8">
                  <p:embed/>
                </p:oleObj>
              </mc:Choice>
              <mc:Fallback>
                <p:oleObj name="Document" r:id="rId3" imgW="2859461" imgH="286559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544888"/>
                        <a:ext cx="251936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3"/>
          <p:cNvGraphicFramePr>
            <a:graphicFrameLocks noChangeAspect="1"/>
          </p:cNvGraphicFramePr>
          <p:nvPr/>
        </p:nvGraphicFramePr>
        <p:xfrm>
          <a:off x="6516688" y="549275"/>
          <a:ext cx="2627312" cy="2852738"/>
        </p:xfrm>
        <a:graphic>
          <a:graphicData uri="http://schemas.openxmlformats.org/presentationml/2006/ole">
            <mc:AlternateContent xmlns:mc="http://schemas.openxmlformats.org/markup-compatibility/2006">
              <mc:Choice xmlns:v="urn:schemas-microsoft-com:vml" Requires="v">
                <p:oleObj spid="_x0000_s2143" name="Document" r:id="rId5" imgW="2859461" imgH="2865598" progId="Word.Document.8">
                  <p:embed/>
                </p:oleObj>
              </mc:Choice>
              <mc:Fallback>
                <p:oleObj name="Document" r:id="rId5" imgW="2859461" imgH="286559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549275"/>
                        <a:ext cx="2627312"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87590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179388" y="188913"/>
            <a:ext cx="6657975" cy="642937"/>
          </a:xfrm>
        </p:spPr>
        <p:txBody>
          <a:bodyPr>
            <a:normAutofit fontScale="90000"/>
          </a:bodyPr>
          <a:lstStyle/>
          <a:p>
            <a:pPr algn="l"/>
            <a:r>
              <a:rPr lang="ja-JP" altLang="en-US" smtClean="0"/>
              <a:t>闘病記について</a:t>
            </a:r>
            <a:r>
              <a:rPr lang="ja-JP" altLang="en-US" sz="3600" smtClean="0"/>
              <a:t>　</a:t>
            </a:r>
          </a:p>
        </p:txBody>
      </p:sp>
      <p:sp>
        <p:nvSpPr>
          <p:cNvPr id="5123" name="コンテンツ プレースホルダ 2"/>
          <p:cNvSpPr>
            <a:spLocks noGrp="1"/>
          </p:cNvSpPr>
          <p:nvPr>
            <p:ph idx="1"/>
          </p:nvPr>
        </p:nvSpPr>
        <p:spPr>
          <a:xfrm>
            <a:off x="0" y="549275"/>
            <a:ext cx="7164388" cy="6070600"/>
          </a:xfrm>
        </p:spPr>
        <p:txBody>
          <a:bodyPr/>
          <a:lstStyle/>
          <a:p>
            <a:endParaRPr lang="en-US" altLang="ja-JP" sz="2000" smtClean="0"/>
          </a:p>
          <a:p>
            <a:pPr>
              <a:buFont typeface="Arial" charset="0"/>
              <a:buNone/>
            </a:pPr>
            <a:r>
              <a:rPr lang="ja-JP" altLang="en-US" sz="2800" smtClean="0"/>
              <a:t>●八木（</a:t>
            </a:r>
            <a:r>
              <a:rPr lang="en-US" altLang="ja-JP" sz="2800" smtClean="0"/>
              <a:t>2009</a:t>
            </a:r>
            <a:r>
              <a:rPr lang="ja-JP" altLang="en-US" sz="2800" smtClean="0"/>
              <a:t>）</a:t>
            </a:r>
            <a:endParaRPr lang="en-US" altLang="ja-JP" sz="2800" smtClean="0"/>
          </a:p>
          <a:p>
            <a:pPr>
              <a:buFont typeface="Arial" charset="0"/>
              <a:buNone/>
            </a:pPr>
            <a:r>
              <a:rPr lang="ja-JP" altLang="en-US" sz="2400" b="1" smtClean="0"/>
              <a:t>　</a:t>
            </a:r>
            <a:r>
              <a:rPr lang="ja-JP" altLang="en-US" sz="2400" smtClean="0"/>
              <a:t>「精神医学がこのことに無関心であってはなるまい」</a:t>
            </a:r>
            <a:endParaRPr lang="en-US" altLang="ja-JP" sz="2400" smtClean="0"/>
          </a:p>
          <a:p>
            <a:pPr>
              <a:buFont typeface="Arial" charset="0"/>
              <a:buNone/>
            </a:pPr>
            <a:r>
              <a:rPr lang="ja-JP" altLang="en-US" sz="2400" smtClean="0"/>
              <a:t>　「手記を読んで、すでに慣れ親しんでいるはずの</a:t>
            </a:r>
            <a:endParaRPr lang="en-US" altLang="ja-JP" sz="2400" smtClean="0"/>
          </a:p>
          <a:p>
            <a:pPr>
              <a:buFont typeface="Arial" charset="0"/>
              <a:buNone/>
            </a:pPr>
            <a:r>
              <a:rPr lang="ja-JP" altLang="en-US" sz="2400" smtClean="0"/>
              <a:t>　この病について驚きを新たにすることが多かった」</a:t>
            </a:r>
            <a:endParaRPr lang="en-US" altLang="ja-JP" sz="2400" smtClean="0"/>
          </a:p>
          <a:p>
            <a:pPr>
              <a:buFont typeface="Arial" charset="0"/>
              <a:buNone/>
            </a:pPr>
            <a:r>
              <a:rPr lang="ja-JP" altLang="en-US" sz="2400" smtClean="0"/>
              <a:t>　　</a:t>
            </a:r>
          </a:p>
          <a:p>
            <a:pPr>
              <a:buFont typeface="Arial" charset="0"/>
              <a:buNone/>
            </a:pPr>
            <a:r>
              <a:rPr lang="ja-JP" altLang="en-US" sz="2800" smtClean="0"/>
              <a:t>●</a:t>
            </a:r>
            <a:r>
              <a:rPr lang="en-US" altLang="ja-JP" sz="2800" smtClean="0"/>
              <a:t>Kleinman</a:t>
            </a:r>
            <a:r>
              <a:rPr lang="ja-JP" altLang="en-US" sz="2800" smtClean="0"/>
              <a:t>（</a:t>
            </a:r>
            <a:r>
              <a:rPr lang="en-US" altLang="ja-JP" sz="2800" smtClean="0"/>
              <a:t>1988</a:t>
            </a:r>
            <a:r>
              <a:rPr lang="ja-JP" altLang="en-US" sz="2800" smtClean="0"/>
              <a:t>）</a:t>
            </a:r>
            <a:endParaRPr lang="en-US" altLang="ja-JP" sz="2800" smtClean="0"/>
          </a:p>
          <a:p>
            <a:pPr>
              <a:buFont typeface="Arial" charset="0"/>
              <a:buNone/>
            </a:pPr>
            <a:r>
              <a:rPr lang="ja-JP" altLang="en-US" sz="2400" smtClean="0"/>
              <a:t>　「病いは経験である」</a:t>
            </a:r>
            <a:endParaRPr lang="en-US" altLang="ja-JP" sz="2400" smtClean="0"/>
          </a:p>
          <a:p>
            <a:pPr>
              <a:buFont typeface="Arial" charset="0"/>
              <a:buNone/>
            </a:pPr>
            <a:endParaRPr lang="en-US" altLang="ja-JP" sz="2400" smtClean="0"/>
          </a:p>
          <a:p>
            <a:pPr>
              <a:buFont typeface="Arial" charset="0"/>
              <a:buNone/>
            </a:pPr>
            <a:r>
              <a:rPr lang="ja-JP" altLang="en-US" sz="2400" smtClean="0"/>
              <a:t>　病いの体験が生々しく当事者や家族などの言葉で</a:t>
            </a:r>
            <a:endParaRPr lang="en-US" altLang="ja-JP" sz="2400" smtClean="0"/>
          </a:p>
          <a:p>
            <a:pPr>
              <a:buFont typeface="Arial" charset="0"/>
              <a:buNone/>
            </a:pPr>
            <a:r>
              <a:rPr lang="ja-JP" altLang="en-US" sz="2400" smtClean="0"/>
              <a:t>　綴られ教材として豊かな学び・気づきを提供</a:t>
            </a:r>
            <a:r>
              <a:rPr lang="ja-JP" altLang="en-US" sz="2800" smtClean="0"/>
              <a:t>　</a:t>
            </a:r>
            <a:endParaRPr lang="en-US" altLang="ja-JP" sz="2800" smtClean="0"/>
          </a:p>
          <a:p>
            <a:pPr>
              <a:buFont typeface="Arial" charset="0"/>
              <a:buNone/>
            </a:pPr>
            <a:r>
              <a:rPr lang="ja-JP" altLang="en-US" sz="2800" smtClean="0"/>
              <a:t>　　　　</a:t>
            </a:r>
            <a:r>
              <a:rPr lang="ja-JP" altLang="ja-JP" sz="1800" b="1" smtClean="0"/>
              <a:t>「闘病記ライブラリー」のサイト</a:t>
            </a:r>
            <a:r>
              <a:rPr lang="ja-JP" altLang="en-US" sz="1800" b="1" smtClean="0"/>
              <a:t>　</a:t>
            </a:r>
            <a:r>
              <a:rPr lang="en-US" altLang="ja-JP" sz="1800" smtClean="0">
                <a:hlinkClick r:id="rId2"/>
              </a:rPr>
              <a:t>http://toubyoki.info/ </a:t>
            </a:r>
            <a:r>
              <a:rPr lang="ja-JP" altLang="en-US" sz="1800" b="1" smtClean="0"/>
              <a:t>より⇒</a:t>
            </a:r>
          </a:p>
          <a:p>
            <a:endParaRPr lang="ja-JP" altLang="en-US" sz="1600" smtClean="0"/>
          </a:p>
        </p:txBody>
      </p:sp>
      <p:sp>
        <p:nvSpPr>
          <p:cNvPr id="5125"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52959BC4-3350-427F-8B1A-0A368A2B07A1}" type="slidenum">
              <a:rPr lang="ja-JP" altLang="en-US" sz="1200" smtClean="0">
                <a:solidFill>
                  <a:srgbClr val="898989"/>
                </a:solidFill>
              </a:rPr>
              <a:pPr>
                <a:spcBef>
                  <a:spcPct val="0"/>
                </a:spcBef>
                <a:buFontTx/>
                <a:buNone/>
              </a:pPr>
              <a:t>18</a:t>
            </a:fld>
            <a:endParaRPr lang="ja-JP" altLang="en-US" sz="1200" smtClean="0">
              <a:solidFill>
                <a:srgbClr val="898989"/>
              </a:solidFill>
            </a:endParaRP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0"/>
            <a:ext cx="162083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1989138"/>
            <a:ext cx="1620838"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4076700"/>
            <a:ext cx="241141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424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107950" y="115888"/>
            <a:ext cx="8578850" cy="936625"/>
          </a:xfrm>
        </p:spPr>
        <p:txBody>
          <a:bodyPr/>
          <a:lstStyle/>
          <a:p>
            <a:pPr algn="l"/>
            <a:r>
              <a:rPr lang="ja-JP" altLang="en-US" smtClean="0"/>
              <a:t>闘病記の意義</a:t>
            </a:r>
          </a:p>
        </p:txBody>
      </p:sp>
      <p:sp>
        <p:nvSpPr>
          <p:cNvPr id="6147" name="コンテンツ プレースホルダ 3"/>
          <p:cNvSpPr>
            <a:spLocks noGrp="1"/>
          </p:cNvSpPr>
          <p:nvPr>
            <p:ph sz="half" idx="2"/>
          </p:nvPr>
        </p:nvSpPr>
        <p:spPr>
          <a:xfrm>
            <a:off x="3924300" y="1341438"/>
            <a:ext cx="5219700" cy="5256212"/>
          </a:xfrm>
        </p:spPr>
        <p:txBody>
          <a:bodyPr/>
          <a:lstStyle/>
          <a:p>
            <a:pPr>
              <a:buFont typeface="Arial" charset="0"/>
              <a:buNone/>
            </a:pPr>
            <a:r>
              <a:rPr lang="ja-JP" altLang="en-US" smtClean="0"/>
              <a:t>●入院中心の医療</a:t>
            </a:r>
            <a:endParaRPr lang="en-US" altLang="ja-JP" smtClean="0"/>
          </a:p>
          <a:p>
            <a:pPr>
              <a:buFont typeface="Arial" charset="0"/>
              <a:buNone/>
            </a:pPr>
            <a:r>
              <a:rPr lang="ja-JP" altLang="en-US" smtClean="0"/>
              <a:t>　　⇒地域の中で当事者が生活</a:t>
            </a:r>
            <a:endParaRPr lang="en-US" altLang="ja-JP" smtClean="0"/>
          </a:p>
          <a:p>
            <a:pPr>
              <a:buFont typeface="Arial" charset="0"/>
              <a:buNone/>
            </a:pPr>
            <a:r>
              <a:rPr lang="ja-JP" altLang="en-US" smtClean="0"/>
              <a:t>　　　するための支援</a:t>
            </a:r>
            <a:endParaRPr lang="en-US" altLang="ja-JP" smtClean="0"/>
          </a:p>
          <a:p>
            <a:pPr>
              <a:buFont typeface="Arial" charset="0"/>
              <a:buNone/>
            </a:pPr>
            <a:r>
              <a:rPr lang="ja-JP" altLang="en-US" smtClean="0"/>
              <a:t>●過酷な状況からの回復や克服精神分裂病の呼称変更に見られる社会変革を起こす可能性</a:t>
            </a:r>
            <a:endParaRPr lang="en-US" altLang="ja-JP" smtClean="0"/>
          </a:p>
          <a:p>
            <a:pPr>
              <a:buFont typeface="Arial" charset="0"/>
              <a:buNone/>
            </a:pPr>
            <a:endParaRPr lang="en-US" altLang="ja-JP" smtClean="0"/>
          </a:p>
          <a:p>
            <a:pPr>
              <a:buFont typeface="Arial" charset="0"/>
              <a:buNone/>
            </a:pPr>
            <a:r>
              <a:rPr lang="ja-JP" altLang="ja-JP" sz="2000" smtClean="0"/>
              <a:t>小平・いとう</a:t>
            </a:r>
            <a:r>
              <a:rPr lang="en-US" altLang="ja-JP" sz="2000" smtClean="0"/>
              <a:t>(2012)</a:t>
            </a:r>
          </a:p>
          <a:p>
            <a:pPr>
              <a:buFont typeface="Arial" charset="0"/>
              <a:buNone/>
            </a:pPr>
            <a:r>
              <a:rPr lang="ja-JP" altLang="en-US" sz="2000" smtClean="0"/>
              <a:t>第</a:t>
            </a:r>
            <a:r>
              <a:rPr lang="en-US" altLang="ja-JP" sz="2000" smtClean="0"/>
              <a:t>3</a:t>
            </a:r>
            <a:r>
              <a:rPr lang="ja-JP" altLang="en-US" sz="2000" smtClean="0"/>
              <a:t>章　</a:t>
            </a:r>
            <a:r>
              <a:rPr lang="ja-JP" altLang="ja-JP" sz="2000" smtClean="0"/>
              <a:t>『当事者が主人公』の実践の在り方を</a:t>
            </a:r>
            <a:endParaRPr lang="en-US" altLang="ja-JP" sz="2000" smtClean="0"/>
          </a:p>
          <a:p>
            <a:pPr>
              <a:buFont typeface="Arial" charset="0"/>
              <a:buNone/>
            </a:pPr>
            <a:r>
              <a:rPr lang="ja-JP" altLang="ja-JP" sz="2000" smtClean="0"/>
              <a:t>考える</a:t>
            </a:r>
            <a:r>
              <a:rPr lang="ja-JP" altLang="en-US" sz="2000" smtClean="0"/>
              <a:t>：</a:t>
            </a:r>
            <a:r>
              <a:rPr lang="ja-JP" altLang="ja-JP" sz="2000" smtClean="0"/>
              <a:t>統合失調症当事者によるナラティブを</a:t>
            </a:r>
            <a:endParaRPr lang="en-US" altLang="ja-JP" sz="2000" smtClean="0"/>
          </a:p>
          <a:p>
            <a:pPr>
              <a:buFont typeface="Arial" charset="0"/>
              <a:buNone/>
            </a:pPr>
            <a:r>
              <a:rPr lang="ja-JP" altLang="ja-JP" sz="2000" smtClean="0"/>
              <a:t>手がかりに</a:t>
            </a:r>
            <a:r>
              <a:rPr lang="ja-JP" altLang="en-US" sz="2000" smtClean="0"/>
              <a:t>　</a:t>
            </a:r>
            <a:r>
              <a:rPr lang="ja-JP" altLang="ja-JP" sz="2000" smtClean="0"/>
              <a:t>いとうたけひこ（編）</a:t>
            </a:r>
            <a:r>
              <a:rPr lang="ja-JP" altLang="en-US" sz="2000" smtClean="0"/>
              <a:t>「</a:t>
            </a:r>
            <a:r>
              <a:rPr lang="ja-JP" altLang="ja-JP" sz="2000" smtClean="0"/>
              <a:t>コミュニティ援</a:t>
            </a:r>
            <a:endParaRPr lang="en-US" altLang="ja-JP" sz="2000" smtClean="0"/>
          </a:p>
          <a:p>
            <a:pPr>
              <a:buFont typeface="Arial" charset="0"/>
              <a:buNone/>
            </a:pPr>
            <a:r>
              <a:rPr lang="ja-JP" altLang="ja-JP" sz="2000" smtClean="0"/>
              <a:t>助への展望</a:t>
            </a:r>
            <a:r>
              <a:rPr lang="ja-JP" altLang="en-US" sz="2000" smtClean="0"/>
              <a:t>」</a:t>
            </a:r>
            <a:r>
              <a:rPr lang="ja-JP" altLang="ja-JP" sz="2000" smtClean="0"/>
              <a:t>角川学芸出版</a:t>
            </a:r>
            <a:r>
              <a:rPr lang="en-US" altLang="ja-JP" sz="2000" smtClean="0"/>
              <a:t>. pp. 70-94</a:t>
            </a:r>
            <a:endParaRPr lang="ja-JP" altLang="ja-JP" sz="2000" smtClean="0"/>
          </a:p>
          <a:p>
            <a:endParaRPr lang="ja-JP" altLang="en-US" sz="2000" smtClean="0"/>
          </a:p>
        </p:txBody>
      </p:sp>
      <p:sp>
        <p:nvSpPr>
          <p:cNvPr id="6149"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B2E1B3E5-95B8-4CB5-BD43-982BDA0BB314}" type="slidenum">
              <a:rPr lang="ja-JP" altLang="en-US" sz="1200" smtClean="0">
                <a:solidFill>
                  <a:srgbClr val="898989"/>
                </a:solidFill>
              </a:rPr>
              <a:pPr>
                <a:spcBef>
                  <a:spcPct val="0"/>
                </a:spcBef>
                <a:buFontTx/>
                <a:buNone/>
              </a:pPr>
              <a:t>19</a:t>
            </a:fld>
            <a:endParaRPr lang="ja-JP" altLang="en-US" sz="1200" smtClean="0">
              <a:solidFill>
                <a:srgbClr val="898989"/>
              </a:solidFill>
            </a:endParaRPr>
          </a:p>
        </p:txBody>
      </p:sp>
      <p:pic>
        <p:nvPicPr>
          <p:cNvPr id="6150" name="Picture 5" descr="C:\Documents and Settings\tomoe-k\デスクトップ\コミュニティ援助への展望表紙.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388" y="1341438"/>
            <a:ext cx="3671887" cy="5183187"/>
          </a:xfrm>
        </p:spPr>
      </p:pic>
    </p:spTree>
    <p:extLst>
      <p:ext uri="{BB962C8B-B14F-4D97-AF65-F5344CB8AC3E}">
        <p14:creationId xmlns:p14="http://schemas.microsoft.com/office/powerpoint/2010/main" val="2570716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53752"/>
            <a:ext cx="8229600" cy="710952"/>
          </a:xfrm>
        </p:spPr>
        <p:txBody>
          <a:bodyPr>
            <a:normAutofit fontScale="90000"/>
          </a:bodyPr>
          <a:lstStyle/>
          <a:p>
            <a:pPr algn="l"/>
            <a:r>
              <a:rPr kumimoji="1" lang="ja-JP" altLang="en-US" dirty="0" smtClean="0"/>
              <a:t>問題：生きることと回復</a:t>
            </a:r>
            <a:endParaRPr kumimoji="1" lang="ja-JP" altLang="en-US" dirty="0"/>
          </a:p>
        </p:txBody>
      </p:sp>
      <p:sp>
        <p:nvSpPr>
          <p:cNvPr id="3" name="コンテンツ プレースホルダー 2"/>
          <p:cNvSpPr>
            <a:spLocks noGrp="1"/>
          </p:cNvSpPr>
          <p:nvPr>
            <p:ph idx="1"/>
          </p:nvPr>
        </p:nvSpPr>
        <p:spPr>
          <a:xfrm>
            <a:off x="107504" y="764703"/>
            <a:ext cx="5544616" cy="5956771"/>
          </a:xfrm>
        </p:spPr>
        <p:txBody>
          <a:bodyPr>
            <a:normAutofit fontScale="92500" lnSpcReduction="20000"/>
          </a:bodyPr>
          <a:lstStyle/>
          <a:p>
            <a:endParaRPr lang="en-US" altLang="ja-JP" dirty="0" smtClean="0"/>
          </a:p>
          <a:p>
            <a:r>
              <a:rPr lang="ja-JP" altLang="en-US" dirty="0" smtClean="0"/>
              <a:t>小平・いとう（</a:t>
            </a:r>
            <a:r>
              <a:rPr lang="en-US" altLang="ja-JP" dirty="0" smtClean="0"/>
              <a:t>2013</a:t>
            </a:r>
            <a:r>
              <a:rPr lang="ja-JP" altLang="en-US" dirty="0" smtClean="0"/>
              <a:t>）は、統合失調症闘病記</a:t>
            </a:r>
            <a:r>
              <a:rPr lang="en-US" altLang="ja-JP" dirty="0" smtClean="0"/>
              <a:t>217</a:t>
            </a:r>
            <a:r>
              <a:rPr lang="ja-JP" altLang="en-US" dirty="0"/>
              <a:t>冊</a:t>
            </a:r>
            <a:r>
              <a:rPr lang="ja-JP" altLang="en-US" dirty="0" smtClean="0"/>
              <a:t>のタイトル分析により「生きる」に注目し時代的変遷を確認した。　　　　　</a:t>
            </a:r>
            <a:r>
              <a:rPr lang="ja-JP" altLang="en-US" dirty="0" smtClean="0">
                <a:solidFill>
                  <a:srgbClr val="FF0000"/>
                </a:solidFill>
              </a:rPr>
              <a:t>⇒</a:t>
            </a:r>
            <a:endParaRPr lang="en-US" altLang="ja-JP" dirty="0" smtClean="0">
              <a:solidFill>
                <a:srgbClr val="FF0000"/>
              </a:solidFill>
            </a:endParaRPr>
          </a:p>
          <a:p>
            <a:r>
              <a:rPr lang="ja-JP" altLang="en-US" dirty="0" smtClean="0"/>
              <a:t>小平</a:t>
            </a:r>
            <a:r>
              <a:rPr lang="ja-JP" altLang="en-US" dirty="0"/>
              <a:t>・いとう（</a:t>
            </a:r>
            <a:r>
              <a:rPr lang="en-US" altLang="ja-JP" dirty="0"/>
              <a:t>2013</a:t>
            </a:r>
            <a:r>
              <a:rPr lang="ja-JP" altLang="en-US" dirty="0"/>
              <a:t>）は、テキストマイニングの手法でナラティブ教材（小平・伊藤，</a:t>
            </a:r>
            <a:r>
              <a:rPr lang="en-US" altLang="ja-JP" dirty="0"/>
              <a:t>2009</a:t>
            </a:r>
            <a:r>
              <a:rPr lang="ja-JP" altLang="en-US" dirty="0"/>
              <a:t>）を用いた精神看護学授業での統合失調症のイメージの変化について分析を行った</a:t>
            </a:r>
            <a:r>
              <a:rPr lang="ja-JP" altLang="en-US" dirty="0" smtClean="0"/>
              <a:t>。　　　　　　　　</a:t>
            </a:r>
            <a:r>
              <a:rPr lang="ja-JP" altLang="en-US" dirty="0" smtClean="0">
                <a:solidFill>
                  <a:srgbClr val="FF0000"/>
                </a:solidFill>
              </a:rPr>
              <a:t>⇒</a:t>
            </a:r>
            <a:endParaRPr lang="en-US" altLang="ja-JP" dirty="0" smtClean="0">
              <a:solidFill>
                <a:srgbClr val="FF0000"/>
              </a:solidFill>
            </a:endParaRPr>
          </a:p>
          <a:p>
            <a:r>
              <a:rPr lang="ja-JP" altLang="en-US" dirty="0"/>
              <a:t>心光（</a:t>
            </a:r>
            <a:r>
              <a:rPr lang="en-US" altLang="ja-JP" dirty="0"/>
              <a:t>2013</a:t>
            </a:r>
            <a:r>
              <a:rPr lang="ja-JP" altLang="en-US" dirty="0"/>
              <a:t>）は、精神科看護師における「回復」像をインタビューにより明らかにした。</a:t>
            </a:r>
            <a:endParaRPr lang="en-US" altLang="ja-JP" dirty="0"/>
          </a:p>
          <a:p>
            <a:endParaRPr kumimoji="1" lang="ja-JP" altLang="en-US" dirty="0"/>
          </a:p>
        </p:txBody>
      </p:sp>
      <p:pic>
        <p:nvPicPr>
          <p:cNvPr id="5122" name="Picture 2" descr="http://www.japmhn.jp/images/jour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466" y="3533270"/>
            <a:ext cx="2576013" cy="32568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オブジェクト 3"/>
          <p:cNvGraphicFramePr>
            <a:graphicFrameLocks noGrp="1" noChangeAspect="1"/>
          </p:cNvGraphicFramePr>
          <p:nvPr>
            <p:extLst>
              <p:ext uri="{D42A27DB-BD31-4B8C-83A1-F6EECF244321}">
                <p14:modId xmlns:p14="http://schemas.microsoft.com/office/powerpoint/2010/main" val="292205459"/>
              </p:ext>
            </p:extLst>
          </p:nvPr>
        </p:nvGraphicFramePr>
        <p:xfrm>
          <a:off x="6345793" y="332656"/>
          <a:ext cx="2402671" cy="3205052"/>
        </p:xfrm>
        <a:graphic>
          <a:graphicData uri="http://schemas.openxmlformats.org/presentationml/2006/ole">
            <mc:AlternateContent xmlns:mc="http://schemas.openxmlformats.org/markup-compatibility/2006">
              <mc:Choice xmlns:v="urn:schemas-microsoft-com:vml" Requires="v">
                <p:oleObj spid="_x0000_s5142" name="Document" r:id="rId5" imgW="4475112" imgH="6322510" progId="Word.Document.8">
                  <p:embed/>
                </p:oleObj>
              </mc:Choice>
              <mc:Fallback>
                <p:oleObj name="Document" r:id="rId5" imgW="4475112" imgH="6322510" progId="Word.Document.8">
                  <p:embed/>
                  <p:pic>
                    <p:nvPicPr>
                      <p:cNvPr id="0" name="Object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5793" y="332656"/>
                        <a:ext cx="2402671" cy="3205052"/>
                      </a:xfrm>
                      <a:prstGeom prst="rect">
                        <a:avLst/>
                      </a:prstGeom>
                      <a:noFill/>
                      <a:ln>
                        <a:noFill/>
                      </a:ln>
                    </p:spPr>
                  </p:pic>
                </p:oleObj>
              </mc:Fallback>
            </mc:AlternateContent>
          </a:graphicData>
        </a:graphic>
      </p:graphicFrame>
      <p:sp>
        <p:nvSpPr>
          <p:cNvPr id="5" name="スライド番号プレースホルダー 4"/>
          <p:cNvSpPr>
            <a:spLocks noGrp="1"/>
          </p:cNvSpPr>
          <p:nvPr>
            <p:ph type="sldNum" sz="quarter" idx="12"/>
          </p:nvPr>
        </p:nvSpPr>
        <p:spPr/>
        <p:txBody>
          <a:bodyPr/>
          <a:lstStyle/>
          <a:p>
            <a:fld id="{FBD0D641-B719-4818-9904-9C2408900B48}" type="slidenum">
              <a:rPr kumimoji="1" lang="ja-JP" altLang="en-US" smtClean="0"/>
              <a:t>2</a:t>
            </a:fld>
            <a:endParaRPr kumimoji="1" lang="ja-JP" altLang="en-US"/>
          </a:p>
        </p:txBody>
      </p:sp>
    </p:spTree>
    <p:extLst>
      <p:ext uri="{BB962C8B-B14F-4D97-AF65-F5344CB8AC3E}">
        <p14:creationId xmlns:p14="http://schemas.microsoft.com/office/powerpoint/2010/main" val="510577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0" y="0"/>
            <a:ext cx="9144000" cy="1196975"/>
          </a:xfrm>
        </p:spPr>
        <p:txBody>
          <a:bodyPr>
            <a:normAutofit fontScale="90000"/>
          </a:bodyPr>
          <a:lstStyle/>
          <a:p>
            <a:pPr algn="l"/>
            <a:r>
              <a:rPr lang="en-US" altLang="ja-JP" b="1" smtClean="0"/>
              <a:t>『</a:t>
            </a:r>
            <a:r>
              <a:rPr lang="ja-JP" altLang="en-US" b="1" smtClean="0"/>
              <a:t>こころの病を生きる：</a:t>
            </a:r>
            <a:r>
              <a:rPr lang="ja-JP" altLang="en-US" sz="4000" b="1" smtClean="0"/>
              <a:t>統合失調症患者と精神科医師の往復書簡</a:t>
            </a:r>
            <a:r>
              <a:rPr lang="en-US" altLang="ja-JP" sz="4000" b="1" smtClean="0"/>
              <a:t>』</a:t>
            </a:r>
            <a:r>
              <a:rPr lang="ja-JP" altLang="en-US" sz="3600" b="1" smtClean="0"/>
              <a:t>（</a:t>
            </a:r>
            <a:r>
              <a:rPr lang="en-US" altLang="ja-JP" sz="3600" b="1" smtClean="0"/>
              <a:t>2005</a:t>
            </a:r>
            <a:r>
              <a:rPr lang="ja-JP" altLang="en-US" sz="3600" b="1" smtClean="0"/>
              <a:t>）</a:t>
            </a:r>
            <a:r>
              <a:rPr lang="ja-JP" altLang="en-US" sz="2800" b="1" smtClean="0"/>
              <a:t>中央法規</a:t>
            </a:r>
            <a:endParaRPr lang="ja-JP" altLang="en-US" sz="2800" smtClean="0"/>
          </a:p>
        </p:txBody>
      </p:sp>
      <p:sp>
        <p:nvSpPr>
          <p:cNvPr id="7171" name="コンテンツ プレースホルダ 2"/>
          <p:cNvSpPr>
            <a:spLocks noGrp="1"/>
          </p:cNvSpPr>
          <p:nvPr>
            <p:ph idx="1"/>
          </p:nvPr>
        </p:nvSpPr>
        <p:spPr>
          <a:xfrm>
            <a:off x="0" y="1268413"/>
            <a:ext cx="9144000" cy="5589587"/>
          </a:xfrm>
        </p:spPr>
        <p:txBody>
          <a:bodyPr/>
          <a:lstStyle/>
          <a:p>
            <a:pPr>
              <a:buFont typeface="Arial" charset="0"/>
              <a:buNone/>
            </a:pPr>
            <a:r>
              <a:rPr lang="ja-JP" altLang="en-US" smtClean="0"/>
              <a:t>●三好典彦：精神科医師</a:t>
            </a:r>
            <a:endParaRPr lang="en-US" altLang="ja-JP" smtClean="0"/>
          </a:p>
          <a:p>
            <a:pPr>
              <a:buFont typeface="Arial" charset="0"/>
              <a:buNone/>
            </a:pPr>
            <a:r>
              <a:rPr lang="ja-JP" altLang="en-US" sz="1800" smtClean="0"/>
              <a:t>　　</a:t>
            </a:r>
            <a:r>
              <a:rPr lang="ja-JP" altLang="en-US" sz="2800" smtClean="0"/>
              <a:t>「往復書簡が始まった経緯ーまえがきにかえて」より　　</a:t>
            </a:r>
            <a:r>
              <a:rPr lang="ja-JP" altLang="en-US" sz="1800" smtClean="0"/>
              <a:t>　</a:t>
            </a:r>
            <a:endParaRPr lang="en-US" altLang="ja-JP" sz="1800" smtClean="0"/>
          </a:p>
          <a:p>
            <a:pPr>
              <a:buFont typeface="Arial" charset="0"/>
              <a:buNone/>
            </a:pPr>
            <a:r>
              <a:rPr lang="ja-JP" altLang="en-US" sz="1800" smtClean="0"/>
              <a:t>　　　</a:t>
            </a:r>
            <a:r>
              <a:rPr lang="ja-JP" altLang="en-US" sz="2000" smtClean="0"/>
              <a:t>私と彼は統合失調症の自助について共同で研究している関係にある。</a:t>
            </a:r>
            <a:endParaRPr lang="en-US" altLang="ja-JP" sz="2000" smtClean="0"/>
          </a:p>
          <a:p>
            <a:pPr>
              <a:buFont typeface="Arial" charset="0"/>
              <a:buNone/>
            </a:pPr>
            <a:r>
              <a:rPr lang="ja-JP" altLang="en-US" sz="2000" smtClean="0"/>
              <a:t>　　  統合失調症を病む人々が自助を考えるきっかけになるのではないかと</a:t>
            </a:r>
            <a:endParaRPr lang="en-US" altLang="ja-JP" sz="2000" smtClean="0"/>
          </a:p>
          <a:p>
            <a:pPr>
              <a:buFont typeface="Arial" charset="0"/>
              <a:buNone/>
            </a:pPr>
            <a:r>
              <a:rPr lang="ja-JP" altLang="en-US" sz="2000" smtClean="0"/>
              <a:t>　　  私は考えています。</a:t>
            </a:r>
            <a:r>
              <a:rPr lang="ja-JP" altLang="en-US" sz="2000" smtClean="0">
                <a:solidFill>
                  <a:srgbClr val="0070C0"/>
                </a:solidFill>
              </a:rPr>
              <a:t>（往復書簡開始</a:t>
            </a:r>
            <a:r>
              <a:rPr lang="en-US" altLang="ja-JP" sz="2000" smtClean="0">
                <a:solidFill>
                  <a:srgbClr val="0070C0"/>
                </a:solidFill>
              </a:rPr>
              <a:t>2003</a:t>
            </a:r>
            <a:r>
              <a:rPr lang="ja-JP" altLang="en-US" sz="2000" smtClean="0">
                <a:solidFill>
                  <a:srgbClr val="0070C0"/>
                </a:solidFill>
              </a:rPr>
              <a:t>年</a:t>
            </a:r>
            <a:r>
              <a:rPr lang="en-US" altLang="ja-JP" sz="2000" smtClean="0">
                <a:solidFill>
                  <a:srgbClr val="0070C0"/>
                </a:solidFill>
              </a:rPr>
              <a:t>10</a:t>
            </a:r>
            <a:r>
              <a:rPr lang="ja-JP" altLang="en-US" sz="2000" smtClean="0">
                <a:solidFill>
                  <a:srgbClr val="0070C0"/>
                </a:solidFill>
              </a:rPr>
              <a:t>月から）</a:t>
            </a:r>
            <a:endParaRPr lang="en-US" altLang="ja-JP" sz="2000" smtClean="0">
              <a:solidFill>
                <a:srgbClr val="0070C0"/>
              </a:solidFill>
            </a:endParaRPr>
          </a:p>
          <a:p>
            <a:pPr>
              <a:buFont typeface="Arial" charset="0"/>
              <a:buNone/>
            </a:pPr>
            <a:r>
              <a:rPr lang="ja-JP" altLang="en-US" smtClean="0"/>
              <a:t>●佐野卓志：統合失調症患者、精神保健福祉士</a:t>
            </a:r>
            <a:endParaRPr lang="en-US" altLang="ja-JP" smtClean="0"/>
          </a:p>
          <a:p>
            <a:pPr>
              <a:buFont typeface="Arial" charset="0"/>
              <a:buNone/>
            </a:pPr>
            <a:r>
              <a:rPr lang="ja-JP" altLang="en-US" sz="1800" smtClean="0"/>
              <a:t>　　</a:t>
            </a:r>
            <a:r>
              <a:rPr lang="ja-JP" altLang="en-US" sz="2800" smtClean="0"/>
              <a:t>「現在のぼくーあとがきにかえて」より</a:t>
            </a:r>
            <a:endParaRPr lang="en-US" altLang="ja-JP" sz="2800" smtClean="0"/>
          </a:p>
          <a:p>
            <a:pPr>
              <a:buFont typeface="Arial" charset="0"/>
              <a:buNone/>
            </a:pPr>
            <a:r>
              <a:rPr lang="ja-JP" altLang="en-US" sz="1800" smtClean="0"/>
              <a:t>　　　</a:t>
            </a:r>
            <a:r>
              <a:rPr lang="ja-JP" altLang="en-US" sz="2000" smtClean="0"/>
              <a:t>ぼくは精神保健福祉士である前に一人の病者です。　</a:t>
            </a:r>
            <a:endParaRPr lang="en-US" altLang="ja-JP" sz="2000" smtClean="0"/>
          </a:p>
          <a:p>
            <a:pPr>
              <a:buFont typeface="Arial" charset="0"/>
              <a:buNone/>
            </a:pPr>
            <a:r>
              <a:rPr lang="ja-JP" altLang="en-US" sz="2000" smtClean="0"/>
              <a:t>　　  この往復書簡も一つの事例検討でした。</a:t>
            </a:r>
            <a:endParaRPr lang="en-US" altLang="ja-JP" sz="2000" smtClean="0"/>
          </a:p>
          <a:p>
            <a:pPr>
              <a:buFont typeface="Arial" charset="0"/>
              <a:buNone/>
            </a:pPr>
            <a:r>
              <a:rPr lang="ja-JP" altLang="en-US" sz="2000" smtClean="0"/>
              <a:t>　　  今回の往復書簡はこれで一応の区切りをつけますが、</a:t>
            </a:r>
            <a:endParaRPr lang="en-US" altLang="ja-JP" sz="2000" smtClean="0"/>
          </a:p>
          <a:p>
            <a:pPr>
              <a:buFont typeface="Arial" charset="0"/>
              <a:buNone/>
            </a:pPr>
            <a:r>
              <a:rPr lang="ja-JP" altLang="en-US" sz="2000" smtClean="0"/>
              <a:t>　　  診察室での「共同研究」は今も続いていて、</a:t>
            </a:r>
            <a:endParaRPr lang="en-US" altLang="ja-JP" sz="2000" smtClean="0"/>
          </a:p>
          <a:p>
            <a:pPr>
              <a:buFont typeface="Arial" charset="0"/>
              <a:buNone/>
            </a:pPr>
            <a:r>
              <a:rPr lang="ja-JP" altLang="en-US" sz="2000" smtClean="0"/>
              <a:t>　　  今後も続くと思います。</a:t>
            </a:r>
            <a:r>
              <a:rPr lang="ja-JP" altLang="en-US" sz="2000" smtClean="0">
                <a:solidFill>
                  <a:srgbClr val="0070C0"/>
                </a:solidFill>
              </a:rPr>
              <a:t>（日付</a:t>
            </a:r>
            <a:r>
              <a:rPr lang="en-US" altLang="ja-JP" sz="2000" smtClean="0">
                <a:solidFill>
                  <a:srgbClr val="0070C0"/>
                </a:solidFill>
              </a:rPr>
              <a:t>2005</a:t>
            </a:r>
            <a:r>
              <a:rPr lang="ja-JP" altLang="en-US" sz="2000" smtClean="0">
                <a:solidFill>
                  <a:srgbClr val="0070C0"/>
                </a:solidFill>
              </a:rPr>
              <a:t>年</a:t>
            </a:r>
            <a:r>
              <a:rPr lang="en-US" altLang="ja-JP" sz="2000" smtClean="0">
                <a:solidFill>
                  <a:srgbClr val="0070C0"/>
                </a:solidFill>
              </a:rPr>
              <a:t>7</a:t>
            </a:r>
            <a:r>
              <a:rPr lang="ja-JP" altLang="en-US" sz="2000" smtClean="0">
                <a:solidFill>
                  <a:srgbClr val="0070C0"/>
                </a:solidFill>
              </a:rPr>
              <a:t>月）</a:t>
            </a:r>
            <a:endParaRPr lang="en-US" altLang="ja-JP" sz="2000" smtClean="0">
              <a:solidFill>
                <a:srgbClr val="0070C0"/>
              </a:solidFill>
            </a:endParaRPr>
          </a:p>
          <a:p>
            <a:pPr>
              <a:buFont typeface="Arial" charset="0"/>
              <a:buNone/>
            </a:pPr>
            <a:r>
              <a:rPr lang="ja-JP" altLang="en-US" sz="1800" smtClean="0"/>
              <a:t>　　　</a:t>
            </a:r>
            <a:endParaRPr lang="en-US" altLang="ja-JP" sz="1800" smtClean="0"/>
          </a:p>
          <a:p>
            <a:pPr>
              <a:buFont typeface="Arial" charset="0"/>
              <a:buNone/>
            </a:pPr>
            <a:endParaRPr lang="ja-JP" altLang="en-US" sz="1800" smtClean="0"/>
          </a:p>
        </p:txBody>
      </p:sp>
      <p:sp>
        <p:nvSpPr>
          <p:cNvPr id="7173"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42AC26-BC3D-46A3-AA5E-3C8C2F976F62}" type="slidenum">
              <a:rPr lang="ja-JP" altLang="en-US" sz="1200" smtClean="0">
                <a:solidFill>
                  <a:srgbClr val="898989"/>
                </a:solidFill>
              </a:rPr>
              <a:pPr>
                <a:spcBef>
                  <a:spcPct val="0"/>
                </a:spcBef>
                <a:buFontTx/>
                <a:buNone/>
              </a:pPr>
              <a:t>20</a:t>
            </a:fld>
            <a:endParaRPr lang="ja-JP" altLang="en-US" sz="1200" smtClean="0">
              <a:solidFill>
                <a:srgbClr val="898989"/>
              </a:solidFill>
            </a:endParaRPr>
          </a:p>
        </p:txBody>
      </p:sp>
      <p:graphicFrame>
        <p:nvGraphicFramePr>
          <p:cNvPr id="7174" name="Object 2"/>
          <p:cNvGraphicFramePr>
            <a:graphicFrameLocks noChangeAspect="1"/>
          </p:cNvGraphicFramePr>
          <p:nvPr/>
        </p:nvGraphicFramePr>
        <p:xfrm>
          <a:off x="6588125" y="4130675"/>
          <a:ext cx="2987675" cy="2703513"/>
        </p:xfrm>
        <a:graphic>
          <a:graphicData uri="http://schemas.openxmlformats.org/presentationml/2006/ole">
            <mc:AlternateContent xmlns:mc="http://schemas.openxmlformats.org/markup-compatibility/2006">
              <mc:Choice xmlns:v="urn:schemas-microsoft-com:vml" Requires="v">
                <p:oleObj spid="_x0000_s3120" name="Document" r:id="rId3" imgW="4771429" imgH="4775636" progId="Word.Document.8">
                  <p:embed/>
                </p:oleObj>
              </mc:Choice>
              <mc:Fallback>
                <p:oleObj name="Document" r:id="rId3" imgW="4771429" imgH="4775636"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130675"/>
                        <a:ext cx="298767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3792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0" y="115888"/>
            <a:ext cx="9036050" cy="936625"/>
          </a:xfrm>
        </p:spPr>
        <p:txBody>
          <a:bodyPr/>
          <a:lstStyle/>
          <a:p>
            <a:pPr algn="l"/>
            <a:r>
              <a:rPr lang="ja-JP" altLang="en-US" smtClean="0"/>
              <a:t>目的</a:t>
            </a:r>
          </a:p>
        </p:txBody>
      </p:sp>
      <p:sp>
        <p:nvSpPr>
          <p:cNvPr id="9219" name="コンテンツ プレースホルダ 2"/>
          <p:cNvSpPr>
            <a:spLocks noGrp="1"/>
          </p:cNvSpPr>
          <p:nvPr>
            <p:ph idx="1"/>
          </p:nvPr>
        </p:nvSpPr>
        <p:spPr>
          <a:xfrm>
            <a:off x="0" y="1052513"/>
            <a:ext cx="9144000" cy="5689600"/>
          </a:xfrm>
        </p:spPr>
        <p:txBody>
          <a:bodyPr/>
          <a:lstStyle/>
          <a:p>
            <a:pPr>
              <a:defRPr/>
            </a:pPr>
            <a:r>
              <a:rPr lang="ja-JP" altLang="en-US" sz="3600" dirty="0" smtClean="0"/>
              <a:t>本書</a:t>
            </a:r>
            <a:r>
              <a:rPr lang="ja-JP" altLang="ja-JP" sz="3600" dirty="0" smtClean="0"/>
              <a:t>は</a:t>
            </a:r>
            <a:r>
              <a:rPr lang="ja-JP" altLang="en-US" sz="3600" dirty="0" smtClean="0"/>
              <a:t>、</a:t>
            </a:r>
            <a:r>
              <a:rPr lang="ja-JP" altLang="ja-JP" sz="3600" dirty="0" smtClean="0"/>
              <a:t>患者と医療従事者の視点の相違を</a:t>
            </a:r>
            <a:endParaRPr lang="en-US" altLang="ja-JP" sz="3600" dirty="0" smtClean="0"/>
          </a:p>
          <a:p>
            <a:pPr marL="0" indent="0">
              <a:buFont typeface="Arial" charset="0"/>
              <a:buNone/>
              <a:defRPr/>
            </a:pPr>
            <a:r>
              <a:rPr lang="ja-JP" altLang="en-US" sz="3600" dirty="0"/>
              <a:t>　</a:t>
            </a:r>
            <a:r>
              <a:rPr lang="ja-JP" altLang="ja-JP" sz="3600" dirty="0" smtClean="0"/>
              <a:t>物語として理解する上で優れた闘病記である</a:t>
            </a:r>
            <a:endParaRPr lang="en-US" altLang="ja-JP" sz="3600" dirty="0" smtClean="0"/>
          </a:p>
          <a:p>
            <a:pPr>
              <a:defRPr/>
            </a:pPr>
            <a:endParaRPr lang="en-US" altLang="ja-JP" sz="3600" dirty="0" smtClean="0"/>
          </a:p>
          <a:p>
            <a:pPr>
              <a:defRPr/>
            </a:pPr>
            <a:r>
              <a:rPr lang="ja-JP" altLang="ja-JP" sz="3600" dirty="0" smtClean="0"/>
              <a:t>本研究ではテキストマイニングの手法を用いて、その</a:t>
            </a:r>
            <a:r>
              <a:rPr lang="en-US" altLang="ja-JP" sz="3600" dirty="0" smtClean="0"/>
              <a:t>2</a:t>
            </a:r>
            <a:r>
              <a:rPr lang="ja-JP" altLang="ja-JP" sz="3600" dirty="0" smtClean="0"/>
              <a:t>者の語りの視点の違いを量的に分析することで、本書における病いの語りの構造における患者と医師の</a:t>
            </a:r>
            <a:r>
              <a:rPr lang="ja-JP" altLang="en-US" sz="3600" dirty="0" smtClean="0"/>
              <a:t>共通点と</a:t>
            </a:r>
            <a:r>
              <a:rPr lang="ja-JP" altLang="ja-JP" sz="3600" dirty="0" smtClean="0"/>
              <a:t>相違点を、質的分析</a:t>
            </a:r>
            <a:r>
              <a:rPr lang="ja-JP" altLang="en-US" sz="3600" dirty="0"/>
              <a:t>とともに</a:t>
            </a:r>
            <a:r>
              <a:rPr lang="ja-JP" altLang="ja-JP" sz="3600" dirty="0" smtClean="0"/>
              <a:t>量的に明らかにすることを目的とする。</a:t>
            </a:r>
            <a:endParaRPr lang="ja-JP" altLang="en-US" sz="3600" dirty="0" smtClean="0"/>
          </a:p>
        </p:txBody>
      </p:sp>
      <p:sp>
        <p:nvSpPr>
          <p:cNvPr id="8197"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1A1D4FA8-E258-4C38-9B06-2F143F39FB44}" type="slidenum">
              <a:rPr lang="ja-JP" altLang="en-US" sz="1200" smtClean="0">
                <a:solidFill>
                  <a:srgbClr val="898989"/>
                </a:solidFill>
              </a:rPr>
              <a:pPr>
                <a:spcBef>
                  <a:spcPct val="0"/>
                </a:spcBef>
                <a:buFontTx/>
                <a:buNone/>
              </a:pPr>
              <a:t>21</a:t>
            </a:fld>
            <a:endParaRPr lang="ja-JP" altLang="en-US" sz="1200" smtClean="0">
              <a:solidFill>
                <a:srgbClr val="898989"/>
              </a:solidFill>
            </a:endParaRPr>
          </a:p>
        </p:txBody>
      </p:sp>
    </p:spTree>
    <p:extLst>
      <p:ext uri="{BB962C8B-B14F-4D97-AF65-F5344CB8AC3E}">
        <p14:creationId xmlns:p14="http://schemas.microsoft.com/office/powerpoint/2010/main" val="1407843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107950" y="115888"/>
            <a:ext cx="8578850" cy="936625"/>
          </a:xfrm>
        </p:spPr>
        <p:txBody>
          <a:bodyPr/>
          <a:lstStyle/>
          <a:p>
            <a:pPr algn="l"/>
            <a:r>
              <a:rPr lang="ja-JP" altLang="en-US" smtClean="0"/>
              <a:t>方法</a:t>
            </a:r>
          </a:p>
        </p:txBody>
      </p:sp>
      <p:sp>
        <p:nvSpPr>
          <p:cNvPr id="9219" name="コンテンツ プレースホルダ 2"/>
          <p:cNvSpPr>
            <a:spLocks noGrp="1"/>
          </p:cNvSpPr>
          <p:nvPr>
            <p:ph idx="1"/>
          </p:nvPr>
        </p:nvSpPr>
        <p:spPr>
          <a:xfrm>
            <a:off x="107950" y="1836738"/>
            <a:ext cx="8928100" cy="4905375"/>
          </a:xfrm>
        </p:spPr>
        <p:txBody>
          <a:bodyPr/>
          <a:lstStyle/>
          <a:p>
            <a:r>
              <a:rPr lang="ja-JP" altLang="en-US" sz="3600" smtClean="0"/>
              <a:t>西平（</a:t>
            </a:r>
            <a:r>
              <a:rPr lang="en-US" altLang="ja-JP" sz="3600" smtClean="0"/>
              <a:t>1996</a:t>
            </a:r>
            <a:r>
              <a:rPr lang="ja-JP" altLang="en-US" sz="3600" smtClean="0"/>
              <a:t>）の伝記分析の考え方に基づき、医師と当事者の語りの</a:t>
            </a:r>
            <a:r>
              <a:rPr lang="ja-JP" altLang="en-US" sz="3600" smtClean="0">
                <a:solidFill>
                  <a:srgbClr val="FF0000"/>
                </a:solidFill>
              </a:rPr>
              <a:t>比較分析</a:t>
            </a:r>
            <a:r>
              <a:rPr lang="ja-JP" altLang="en-US" sz="3600" smtClean="0"/>
              <a:t>を行った。</a:t>
            </a:r>
            <a:endParaRPr lang="en-US" altLang="ja-JP" sz="3600" smtClean="0"/>
          </a:p>
          <a:p>
            <a:r>
              <a:rPr lang="ja-JP" altLang="en-US" sz="3600" smtClean="0"/>
              <a:t>テキストの量的分析には、</a:t>
            </a:r>
            <a:r>
              <a:rPr lang="en-US" altLang="ja-JP" sz="3600" smtClean="0"/>
              <a:t>Text Mining Studio Ver.4.2</a:t>
            </a:r>
            <a:r>
              <a:rPr lang="ja-JP" altLang="en-US" sz="3600" smtClean="0"/>
              <a:t>を用いた。</a:t>
            </a:r>
            <a:endParaRPr lang="en-US" altLang="ja-JP" sz="3600" smtClean="0"/>
          </a:p>
          <a:p>
            <a:endParaRPr lang="en-US" altLang="ja-JP" sz="3600" smtClean="0"/>
          </a:p>
          <a:p>
            <a:r>
              <a:rPr lang="ja-JP" altLang="en-US" sz="3600" smtClean="0"/>
              <a:t>倫理的配慮：　</a:t>
            </a:r>
            <a:r>
              <a:rPr lang="ja-JP" altLang="ja-JP" sz="3600" smtClean="0"/>
              <a:t>本書は一般に出版されている書籍であり著作権に配慮した。</a:t>
            </a:r>
            <a:endParaRPr lang="ja-JP" altLang="en-US" sz="3600" smtClean="0"/>
          </a:p>
          <a:p>
            <a:endParaRPr lang="en-US" altLang="ja-JP" smtClean="0"/>
          </a:p>
        </p:txBody>
      </p:sp>
      <p:sp>
        <p:nvSpPr>
          <p:cNvPr id="9221"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9C7BC806-F9C0-4CA0-B06B-D979FFF58D51}" type="slidenum">
              <a:rPr lang="ja-JP" altLang="en-US" sz="1200" smtClean="0">
                <a:solidFill>
                  <a:srgbClr val="898989"/>
                </a:solidFill>
              </a:rPr>
              <a:pPr>
                <a:spcBef>
                  <a:spcPct val="0"/>
                </a:spcBef>
                <a:buFontTx/>
                <a:buNone/>
              </a:pPr>
              <a:t>22</a:t>
            </a:fld>
            <a:endParaRPr lang="ja-JP" altLang="en-US" sz="1200" smtClean="0">
              <a:solidFill>
                <a:srgbClr val="898989"/>
              </a:solidFill>
            </a:endParaRPr>
          </a:p>
        </p:txBody>
      </p:sp>
      <p:pic>
        <p:nvPicPr>
          <p:cNvPr id="92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0"/>
            <a:ext cx="169227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548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5"/>
          <p:cNvSpPr>
            <a:spLocks noGrp="1"/>
          </p:cNvSpPr>
          <p:nvPr>
            <p:ph type="title"/>
          </p:nvPr>
        </p:nvSpPr>
        <p:spPr>
          <a:xfrm>
            <a:off x="107950" y="115888"/>
            <a:ext cx="8928100" cy="1009650"/>
          </a:xfrm>
        </p:spPr>
        <p:txBody>
          <a:bodyPr/>
          <a:lstStyle/>
          <a:p>
            <a:pPr algn="l"/>
            <a:r>
              <a:rPr lang="ja-JP" altLang="en-US" smtClean="0"/>
              <a:t>結果：基本情報</a:t>
            </a:r>
          </a:p>
        </p:txBody>
      </p:sp>
      <p:sp>
        <p:nvSpPr>
          <p:cNvPr id="10244"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C9B25574-D8B0-412A-8DC6-E08A0118A01C}" type="slidenum">
              <a:rPr lang="ja-JP" altLang="en-US" sz="1200" smtClean="0">
                <a:solidFill>
                  <a:srgbClr val="898989"/>
                </a:solidFill>
              </a:rPr>
              <a:pPr>
                <a:spcBef>
                  <a:spcPct val="0"/>
                </a:spcBef>
                <a:buFontTx/>
                <a:buNone/>
              </a:pPr>
              <a:t>23</a:t>
            </a:fld>
            <a:endParaRPr lang="ja-JP" altLang="en-US" sz="1200" smtClean="0">
              <a:solidFill>
                <a:srgbClr val="898989"/>
              </a:solidFill>
            </a:endParaRPr>
          </a:p>
        </p:txBody>
      </p:sp>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412875"/>
            <a:ext cx="6265863"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6" name="テキスト ボックス 1"/>
          <p:cNvSpPr txBox="1">
            <a:spLocks noChangeArrowheads="1"/>
          </p:cNvSpPr>
          <p:nvPr/>
        </p:nvSpPr>
        <p:spPr bwMode="auto">
          <a:xfrm>
            <a:off x="2813050" y="2276475"/>
            <a:ext cx="15843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800">
                <a:latin typeface="Arial" charset="0"/>
              </a:rPr>
              <a:t>章の数</a:t>
            </a:r>
          </a:p>
        </p:txBody>
      </p:sp>
      <p:sp>
        <p:nvSpPr>
          <p:cNvPr id="10247" name="テキスト ボックス 7"/>
          <p:cNvSpPr txBox="1">
            <a:spLocks noChangeArrowheads="1"/>
          </p:cNvSpPr>
          <p:nvPr/>
        </p:nvSpPr>
        <p:spPr bwMode="auto">
          <a:xfrm>
            <a:off x="2830513" y="2924175"/>
            <a:ext cx="34702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800">
                <a:latin typeface="Arial" charset="0"/>
              </a:rPr>
              <a:t>各章の文字数の平均</a:t>
            </a:r>
          </a:p>
        </p:txBody>
      </p:sp>
    </p:spTree>
    <p:extLst>
      <p:ext uri="{BB962C8B-B14F-4D97-AF65-F5344CB8AC3E}">
        <p14:creationId xmlns:p14="http://schemas.microsoft.com/office/powerpoint/2010/main" val="3953184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107950" y="115888"/>
            <a:ext cx="9036050" cy="1081087"/>
          </a:xfrm>
        </p:spPr>
        <p:txBody>
          <a:bodyPr/>
          <a:lstStyle/>
          <a:p>
            <a:pPr algn="l"/>
            <a:r>
              <a:rPr lang="ja-JP" altLang="en-US" smtClean="0"/>
              <a:t>結果：名詞の出現頻度の比較</a:t>
            </a:r>
          </a:p>
        </p:txBody>
      </p:sp>
      <p:sp>
        <p:nvSpPr>
          <p:cNvPr id="11268"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4B1CE991-ACE6-43E9-B044-A40B406ECCF3}" type="slidenum">
              <a:rPr lang="ja-JP" altLang="en-US" sz="1200" smtClean="0">
                <a:solidFill>
                  <a:srgbClr val="898989"/>
                </a:solidFill>
              </a:rPr>
              <a:pPr>
                <a:spcBef>
                  <a:spcPct val="0"/>
                </a:spcBef>
                <a:buFontTx/>
                <a:buNone/>
              </a:pPr>
              <a:t>24</a:t>
            </a:fld>
            <a:endParaRPr lang="ja-JP" altLang="en-US" sz="1200" smtClean="0">
              <a:solidFill>
                <a:srgbClr val="898989"/>
              </a:solidFill>
            </a:endParaRPr>
          </a:p>
        </p:txBody>
      </p:sp>
      <p:pic>
        <p:nvPicPr>
          <p:cNvPr id="11269" name="Picture 2" descr="C:\Documents and Settings\tomoe-k\デスクトップ\1010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412875"/>
            <a:ext cx="8424863" cy="5111750"/>
          </a:xfrm>
          <a:noFill/>
        </p:spPr>
      </p:pic>
    </p:spTree>
    <p:extLst>
      <p:ext uri="{BB962C8B-B14F-4D97-AF65-F5344CB8AC3E}">
        <p14:creationId xmlns:p14="http://schemas.microsoft.com/office/powerpoint/2010/main" val="343011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152400" y="0"/>
            <a:ext cx="8534400" cy="679450"/>
          </a:xfrm>
        </p:spPr>
        <p:txBody>
          <a:bodyPr>
            <a:normAutofit fontScale="90000"/>
          </a:bodyPr>
          <a:lstStyle/>
          <a:p>
            <a:pPr algn="l"/>
            <a:r>
              <a:rPr lang="ja-JP" altLang="en-US" smtClean="0"/>
              <a:t>結果：特徴語分析</a:t>
            </a:r>
          </a:p>
        </p:txBody>
      </p:sp>
      <p:sp>
        <p:nvSpPr>
          <p:cNvPr id="12291" name="テキスト プレースホルダー 1"/>
          <p:cNvSpPr>
            <a:spLocks noGrp="1"/>
          </p:cNvSpPr>
          <p:nvPr>
            <p:ph type="body" idx="1"/>
          </p:nvPr>
        </p:nvSpPr>
        <p:spPr>
          <a:xfrm>
            <a:off x="498475" y="549275"/>
            <a:ext cx="4040188" cy="639763"/>
          </a:xfrm>
        </p:spPr>
        <p:txBody>
          <a:bodyPr/>
          <a:lstStyle/>
          <a:p>
            <a:pPr algn="ctr"/>
            <a:r>
              <a:rPr lang="ja-JP" altLang="en-US" smtClean="0"/>
              <a:t>佐野卓志</a:t>
            </a:r>
          </a:p>
        </p:txBody>
      </p:sp>
      <p:sp>
        <p:nvSpPr>
          <p:cNvPr id="12292" name="テキスト プレースホルダー 4"/>
          <p:cNvSpPr>
            <a:spLocks noGrp="1"/>
          </p:cNvSpPr>
          <p:nvPr>
            <p:ph type="body" sz="quarter" idx="3"/>
          </p:nvPr>
        </p:nvSpPr>
        <p:spPr>
          <a:xfrm>
            <a:off x="4643438" y="546100"/>
            <a:ext cx="4041775" cy="639763"/>
          </a:xfrm>
        </p:spPr>
        <p:txBody>
          <a:bodyPr/>
          <a:lstStyle/>
          <a:p>
            <a:pPr algn="ctr"/>
            <a:r>
              <a:rPr lang="ja-JP" altLang="en-US" smtClean="0"/>
              <a:t>三好典彦</a:t>
            </a:r>
          </a:p>
        </p:txBody>
      </p:sp>
      <p:sp>
        <p:nvSpPr>
          <p:cNvPr id="12294"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13A8AE73-7D61-49A6-9EE2-CE639CA662D1}" type="slidenum">
              <a:rPr lang="ja-JP" altLang="en-US" sz="1200" smtClean="0">
                <a:solidFill>
                  <a:srgbClr val="898989"/>
                </a:solidFill>
              </a:rPr>
              <a:pPr>
                <a:spcBef>
                  <a:spcPct val="0"/>
                </a:spcBef>
                <a:buFontTx/>
                <a:buNone/>
              </a:pPr>
              <a:t>25</a:t>
            </a:fld>
            <a:endParaRPr lang="ja-JP" altLang="en-US" sz="1200" smtClean="0">
              <a:solidFill>
                <a:srgbClr val="898989"/>
              </a:solidFill>
            </a:endParaRPr>
          </a:p>
        </p:txBody>
      </p:sp>
      <p:pic>
        <p:nvPicPr>
          <p:cNvPr id="122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96975"/>
            <a:ext cx="4275138" cy="547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1190625"/>
            <a:ext cx="4500562" cy="547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621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81075"/>
            <a:ext cx="8424862"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タイトル 1"/>
          <p:cNvSpPr>
            <a:spLocks noGrp="1"/>
          </p:cNvSpPr>
          <p:nvPr>
            <p:ph type="title"/>
          </p:nvPr>
        </p:nvSpPr>
        <p:spPr>
          <a:xfrm>
            <a:off x="214313" y="44450"/>
            <a:ext cx="8856662" cy="720725"/>
          </a:xfrm>
        </p:spPr>
        <p:txBody>
          <a:bodyPr>
            <a:normAutofit fontScale="90000"/>
          </a:bodyPr>
          <a:lstStyle/>
          <a:p>
            <a:pPr algn="l"/>
            <a:r>
              <a:rPr lang="ja-JP" altLang="en-US" smtClean="0"/>
              <a:t>結果：対応分析</a:t>
            </a:r>
          </a:p>
        </p:txBody>
      </p:sp>
      <p:sp>
        <p:nvSpPr>
          <p:cNvPr id="13317"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C24E7707-D091-4AEF-A0F2-CF4878104D50}" type="slidenum">
              <a:rPr lang="ja-JP" altLang="en-US" sz="1200" smtClean="0">
                <a:solidFill>
                  <a:srgbClr val="898989"/>
                </a:solidFill>
              </a:rPr>
              <a:pPr>
                <a:spcBef>
                  <a:spcPct val="0"/>
                </a:spcBef>
                <a:buFontTx/>
                <a:buNone/>
              </a:pPr>
              <a:t>26</a:t>
            </a:fld>
            <a:endParaRPr lang="ja-JP" altLang="en-US" sz="1200" smtClean="0">
              <a:solidFill>
                <a:srgbClr val="898989"/>
              </a:solidFill>
            </a:endParaRPr>
          </a:p>
        </p:txBody>
      </p:sp>
      <p:sp>
        <p:nvSpPr>
          <p:cNvPr id="13318" name="テキスト ボックス 1"/>
          <p:cNvSpPr txBox="1">
            <a:spLocks noChangeArrowheads="1"/>
          </p:cNvSpPr>
          <p:nvPr/>
        </p:nvSpPr>
        <p:spPr bwMode="auto">
          <a:xfrm>
            <a:off x="-96838" y="2000250"/>
            <a:ext cx="7381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←回復前　　第２軸　　　回復後→</a:t>
            </a:r>
            <a:endParaRPr lang="en-US" altLang="ja-JP" sz="1800">
              <a:latin typeface="Arial" charset="0"/>
            </a:endParaRPr>
          </a:p>
          <a:p>
            <a:pPr>
              <a:spcBef>
                <a:spcPct val="0"/>
              </a:spcBef>
              <a:buFontTx/>
              <a:buNone/>
            </a:pPr>
            <a:endParaRPr lang="ja-JP" altLang="en-US" sz="1800">
              <a:latin typeface="Arial" charset="0"/>
            </a:endParaRPr>
          </a:p>
        </p:txBody>
      </p:sp>
      <p:sp>
        <p:nvSpPr>
          <p:cNvPr id="13319" name="テキスト ボックス 2"/>
          <p:cNvSpPr txBox="1">
            <a:spLocks noChangeArrowheads="1"/>
          </p:cNvSpPr>
          <p:nvPr/>
        </p:nvSpPr>
        <p:spPr bwMode="auto">
          <a:xfrm>
            <a:off x="2555875" y="6062663"/>
            <a:ext cx="568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←佐野（病者）　　　　　第１軸　　　　三好（医者）→</a:t>
            </a:r>
          </a:p>
        </p:txBody>
      </p:sp>
    </p:spTree>
    <p:extLst>
      <p:ext uri="{BB962C8B-B14F-4D97-AF65-F5344CB8AC3E}">
        <p14:creationId xmlns:p14="http://schemas.microsoft.com/office/powerpoint/2010/main" val="2832387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0" y="44450"/>
            <a:ext cx="9144000" cy="1081088"/>
          </a:xfrm>
        </p:spPr>
        <p:txBody>
          <a:bodyPr/>
          <a:lstStyle/>
          <a:p>
            <a:pPr algn="l"/>
            <a:r>
              <a:rPr lang="ja-JP" altLang="en-US" sz="3200" smtClean="0"/>
              <a:t>結果：</a:t>
            </a:r>
            <a:r>
              <a:rPr lang="ja-JP" altLang="en-US" sz="3200" smtClean="0">
                <a:solidFill>
                  <a:srgbClr val="FF0000"/>
                </a:solidFill>
              </a:rPr>
              <a:t>名詞の頻度</a:t>
            </a:r>
            <a:r>
              <a:rPr lang="ja-JP" altLang="en-US" sz="3200" smtClean="0"/>
              <a:t>と</a:t>
            </a:r>
            <a:r>
              <a:rPr lang="ja-JP" altLang="en-US" sz="3200" smtClean="0">
                <a:solidFill>
                  <a:srgbClr val="FF0000"/>
                </a:solidFill>
              </a:rPr>
              <a:t>特徴語分析</a:t>
            </a:r>
            <a:r>
              <a:rPr lang="ja-JP" altLang="en-US" sz="3200" smtClean="0"/>
              <a:t>と</a:t>
            </a:r>
            <a:r>
              <a:rPr lang="ja-JP" altLang="en-US" sz="3200" smtClean="0">
                <a:solidFill>
                  <a:srgbClr val="FF0000"/>
                </a:solidFill>
              </a:rPr>
              <a:t>対応分析</a:t>
            </a:r>
            <a:r>
              <a:rPr lang="ja-JP" altLang="en-US" sz="3200" smtClean="0"/>
              <a:t>より</a:t>
            </a:r>
          </a:p>
        </p:txBody>
      </p:sp>
      <p:sp>
        <p:nvSpPr>
          <p:cNvPr id="14339" name="コンテンツ プレースホルダ 2"/>
          <p:cNvSpPr>
            <a:spLocks noGrp="1"/>
          </p:cNvSpPr>
          <p:nvPr>
            <p:ph idx="1"/>
          </p:nvPr>
        </p:nvSpPr>
        <p:spPr>
          <a:xfrm>
            <a:off x="0" y="1196975"/>
            <a:ext cx="9144000" cy="5661025"/>
          </a:xfrm>
        </p:spPr>
        <p:txBody>
          <a:bodyPr/>
          <a:lstStyle/>
          <a:p>
            <a:r>
              <a:rPr lang="ja-JP" altLang="en-US" sz="2800" smtClean="0"/>
              <a:t>著者毎の単語頻度の比較は、頻度の多い上位</a:t>
            </a:r>
            <a:r>
              <a:rPr lang="en-US" altLang="ja-JP" sz="2800" smtClean="0"/>
              <a:t>20</a:t>
            </a:r>
            <a:r>
              <a:rPr lang="ja-JP" altLang="en-US" sz="2800" smtClean="0"/>
              <a:t>語の図に示されるように、医師の三好の章では　「</a:t>
            </a:r>
            <a:r>
              <a:rPr lang="en-US" altLang="ja-JP" sz="2800" smtClean="0"/>
              <a:t>S</a:t>
            </a:r>
            <a:r>
              <a:rPr lang="ja-JP" altLang="en-US" sz="2800" smtClean="0"/>
              <a:t>さん」「こころ」「病者」「言葉」「波長」「考え」の比率の多さが目立った。</a:t>
            </a:r>
            <a:endParaRPr lang="en-US" altLang="ja-JP" sz="2800" smtClean="0"/>
          </a:p>
          <a:p>
            <a:r>
              <a:rPr lang="ja-JP" altLang="en-US" sz="2800" smtClean="0"/>
              <a:t>これに対して、当事者の佐野の章では「幻聴」「友達」「先生」「病院」「子ども」「女性」「親」という単語の使用数が多かった。</a:t>
            </a:r>
            <a:endParaRPr lang="en-US" altLang="ja-JP" sz="2800" smtClean="0"/>
          </a:p>
          <a:p>
            <a:r>
              <a:rPr lang="ja-JP" altLang="en-US" sz="2800" smtClean="0"/>
              <a:t>医師は「幻聴」「入院」に言及せず。</a:t>
            </a:r>
            <a:endParaRPr lang="en-US" altLang="ja-JP" sz="2800" smtClean="0"/>
          </a:p>
          <a:p>
            <a:r>
              <a:rPr lang="ja-JP" altLang="en-US" sz="2800" smtClean="0"/>
              <a:t>患者は「統合失調症」に言及せず。</a:t>
            </a:r>
            <a:endParaRPr lang="en-US" altLang="ja-JP" sz="2800" smtClean="0"/>
          </a:p>
          <a:p>
            <a:r>
              <a:rPr lang="ja-JP" altLang="en-US" sz="2800" smtClean="0"/>
              <a:t>「病気」「薬」は共通の話題であった。</a:t>
            </a:r>
            <a:endParaRPr lang="en-US" altLang="ja-JP" sz="2800" smtClean="0"/>
          </a:p>
          <a:p>
            <a:endParaRPr lang="ja-JP" altLang="en-US" smtClean="0"/>
          </a:p>
        </p:txBody>
      </p:sp>
      <p:sp>
        <p:nvSpPr>
          <p:cNvPr id="14341"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F2A3AF05-A1DF-4723-A9E2-AFD7A5321849}" type="slidenum">
              <a:rPr lang="ja-JP" altLang="en-US" sz="1200" smtClean="0">
                <a:solidFill>
                  <a:srgbClr val="898989"/>
                </a:solidFill>
              </a:rPr>
              <a:pPr>
                <a:spcBef>
                  <a:spcPct val="0"/>
                </a:spcBef>
                <a:buFontTx/>
                <a:buNone/>
              </a:pPr>
              <a:t>27</a:t>
            </a:fld>
            <a:endParaRPr lang="ja-JP" altLang="en-US" sz="1200" smtClean="0">
              <a:solidFill>
                <a:srgbClr val="898989"/>
              </a:solidFill>
            </a:endParaRPr>
          </a:p>
        </p:txBody>
      </p:sp>
    </p:spTree>
    <p:extLst>
      <p:ext uri="{BB962C8B-B14F-4D97-AF65-F5344CB8AC3E}">
        <p14:creationId xmlns:p14="http://schemas.microsoft.com/office/powerpoint/2010/main" val="915908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250825" y="260350"/>
            <a:ext cx="8785225" cy="865188"/>
          </a:xfrm>
        </p:spPr>
        <p:txBody>
          <a:bodyPr/>
          <a:lstStyle/>
          <a:p>
            <a:pPr algn="l"/>
            <a:r>
              <a:rPr lang="ja-JP" altLang="en-US" smtClean="0"/>
              <a:t>考察</a:t>
            </a:r>
            <a:r>
              <a:rPr lang="en-US" altLang="ja-JP" smtClean="0"/>
              <a:t>1</a:t>
            </a:r>
            <a:r>
              <a:rPr lang="ja-JP" altLang="en-US" smtClean="0"/>
              <a:t>：当事者と医師の語りの特徴</a:t>
            </a:r>
          </a:p>
        </p:txBody>
      </p:sp>
      <p:sp>
        <p:nvSpPr>
          <p:cNvPr id="19459" name="コンテンツ プレースホルダ 2"/>
          <p:cNvSpPr>
            <a:spLocks noGrp="1"/>
          </p:cNvSpPr>
          <p:nvPr>
            <p:ph idx="1"/>
          </p:nvPr>
        </p:nvSpPr>
        <p:spPr>
          <a:xfrm>
            <a:off x="107950" y="1052513"/>
            <a:ext cx="8928100" cy="5616575"/>
          </a:xfrm>
        </p:spPr>
        <p:txBody>
          <a:bodyPr/>
          <a:lstStyle/>
          <a:p>
            <a:pPr>
              <a:defRPr/>
            </a:pPr>
            <a:r>
              <a:rPr lang="ja-JP" altLang="en-US" dirty="0" smtClean="0"/>
              <a:t>当事者の</a:t>
            </a:r>
            <a:r>
              <a:rPr lang="ja-JP" altLang="en-US" dirty="0"/>
              <a:t>語り</a:t>
            </a:r>
            <a:r>
              <a:rPr lang="ja-JP" altLang="en-US" dirty="0" smtClean="0"/>
              <a:t>は、症状や人間関係についての</a:t>
            </a:r>
            <a:endParaRPr lang="en-US" altLang="ja-JP" dirty="0" smtClean="0"/>
          </a:p>
          <a:p>
            <a:pPr marL="0" indent="0">
              <a:buFont typeface="Arial" charset="0"/>
              <a:buNone/>
              <a:defRPr/>
            </a:pPr>
            <a:r>
              <a:rPr lang="ja-JP" altLang="en-US" dirty="0"/>
              <a:t>　</a:t>
            </a:r>
            <a:r>
              <a:rPr lang="ja-JP" altLang="en-US" dirty="0" smtClean="0"/>
              <a:t>記述が多かった。</a:t>
            </a:r>
            <a:endParaRPr lang="en-US" altLang="ja-JP" dirty="0" smtClean="0"/>
          </a:p>
          <a:p>
            <a:pPr marL="0" indent="0">
              <a:buFont typeface="Arial" charset="0"/>
              <a:buNone/>
              <a:defRPr/>
            </a:pPr>
            <a:r>
              <a:rPr lang="ja-JP" altLang="en-US" dirty="0" smtClean="0"/>
              <a:t>・医師の語りは、人間関係についてのものと治療の</a:t>
            </a:r>
            <a:endParaRPr lang="en-US" altLang="ja-JP" dirty="0" smtClean="0"/>
          </a:p>
          <a:p>
            <a:pPr marL="0" indent="0">
              <a:buFont typeface="Arial" charset="0"/>
              <a:buNone/>
              <a:defRPr/>
            </a:pPr>
            <a:r>
              <a:rPr lang="ja-JP" altLang="en-US" dirty="0"/>
              <a:t>　</a:t>
            </a:r>
            <a:r>
              <a:rPr lang="ja-JP" altLang="en-US" dirty="0" smtClean="0"/>
              <a:t>プロセス・メカニズムに関するものが多かった。</a:t>
            </a:r>
            <a:endParaRPr lang="en-US" altLang="ja-JP" dirty="0" smtClean="0"/>
          </a:p>
          <a:p>
            <a:pPr marL="0" indent="0">
              <a:buFont typeface="Arial" charset="0"/>
              <a:buNone/>
              <a:defRPr/>
            </a:pPr>
            <a:r>
              <a:rPr lang="ja-JP" altLang="en-US" dirty="0" smtClean="0"/>
              <a:t>・当事者と医療者との違いが単語使用や、本書の</a:t>
            </a:r>
            <a:endParaRPr lang="en-US" altLang="ja-JP" dirty="0" smtClean="0"/>
          </a:p>
          <a:p>
            <a:pPr marL="0" indent="0">
              <a:buFont typeface="Arial" charset="0"/>
              <a:buNone/>
              <a:defRPr/>
            </a:pPr>
            <a:r>
              <a:rPr lang="ja-JP" altLang="en-US" dirty="0"/>
              <a:t>　</a:t>
            </a:r>
            <a:r>
              <a:rPr lang="ja-JP" altLang="en-US" dirty="0" smtClean="0"/>
              <a:t>ように、当事者視点と医療者視点が直接比較でき</a:t>
            </a:r>
            <a:endParaRPr lang="en-US" altLang="ja-JP" dirty="0" smtClean="0"/>
          </a:p>
          <a:p>
            <a:pPr marL="0" indent="0">
              <a:buFont typeface="Arial" charset="0"/>
              <a:buNone/>
              <a:defRPr/>
            </a:pPr>
            <a:r>
              <a:rPr lang="ja-JP" altLang="en-US" dirty="0"/>
              <a:t>　</a:t>
            </a:r>
            <a:r>
              <a:rPr lang="ja-JP" altLang="en-US" dirty="0" err="1" smtClean="0"/>
              <a:t>る</a:t>
            </a:r>
            <a:r>
              <a:rPr lang="ja-JP" altLang="en-US" dirty="0" smtClean="0"/>
              <a:t>資料は貴重である。</a:t>
            </a:r>
          </a:p>
        </p:txBody>
      </p:sp>
      <p:sp>
        <p:nvSpPr>
          <p:cNvPr id="15365"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BE36E364-3E3E-4FFB-9CE2-5F6D3570E451}" type="slidenum">
              <a:rPr lang="ja-JP" altLang="en-US" sz="1200" smtClean="0">
                <a:solidFill>
                  <a:srgbClr val="898989"/>
                </a:solidFill>
              </a:rPr>
              <a:pPr>
                <a:spcBef>
                  <a:spcPct val="0"/>
                </a:spcBef>
                <a:buFontTx/>
                <a:buNone/>
              </a:pPr>
              <a:t>28</a:t>
            </a:fld>
            <a:endParaRPr lang="ja-JP" altLang="en-US" sz="1200" smtClean="0">
              <a:solidFill>
                <a:srgbClr val="898989"/>
              </a:solidFill>
            </a:endParaRPr>
          </a:p>
        </p:txBody>
      </p:sp>
    </p:spTree>
    <p:extLst>
      <p:ext uri="{BB962C8B-B14F-4D97-AF65-F5344CB8AC3E}">
        <p14:creationId xmlns:p14="http://schemas.microsoft.com/office/powerpoint/2010/main" val="4251683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179388" y="-14288"/>
            <a:ext cx="8964612" cy="908051"/>
          </a:xfrm>
        </p:spPr>
        <p:txBody>
          <a:bodyPr/>
          <a:lstStyle/>
          <a:p>
            <a:pPr algn="l"/>
            <a:r>
              <a:rPr lang="ja-JP" altLang="en-US" sz="3200" smtClean="0"/>
              <a:t>考察２：差異点＝こころの病と自我境界の解釈</a:t>
            </a:r>
          </a:p>
        </p:txBody>
      </p:sp>
      <p:sp>
        <p:nvSpPr>
          <p:cNvPr id="3" name="コンテンツ プレースホルダー 2"/>
          <p:cNvSpPr>
            <a:spLocks noGrp="1"/>
          </p:cNvSpPr>
          <p:nvPr>
            <p:ph idx="1"/>
          </p:nvPr>
        </p:nvSpPr>
        <p:spPr>
          <a:xfrm>
            <a:off x="0" y="908050"/>
            <a:ext cx="9144000" cy="6092825"/>
          </a:xfrm>
        </p:spPr>
        <p:txBody>
          <a:bodyPr>
            <a:normAutofit lnSpcReduction="10000"/>
          </a:bodyPr>
          <a:lstStyle/>
          <a:p>
            <a:pPr marL="0" indent="0">
              <a:buFont typeface="Arial" charset="0"/>
              <a:buNone/>
              <a:defRPr/>
            </a:pPr>
            <a:r>
              <a:rPr lang="ja-JP" altLang="en-US" dirty="0" smtClean="0"/>
              <a:t>●</a:t>
            </a:r>
            <a:r>
              <a:rPr lang="ja-JP" altLang="en-US" dirty="0" smtClean="0">
                <a:solidFill>
                  <a:srgbClr val="FF0000"/>
                </a:solidFill>
              </a:rPr>
              <a:t>「こころの病」</a:t>
            </a:r>
            <a:r>
              <a:rPr lang="ja-JP" altLang="en-US" dirty="0" smtClean="0"/>
              <a:t>への主張の違い</a:t>
            </a:r>
            <a:endParaRPr lang="en-US" altLang="ja-JP" dirty="0" smtClean="0"/>
          </a:p>
          <a:p>
            <a:pPr marL="0" indent="0">
              <a:buFont typeface="Arial" charset="0"/>
              <a:buNone/>
              <a:defRPr/>
            </a:pPr>
            <a:r>
              <a:rPr lang="ja-JP" altLang="en-US" dirty="0"/>
              <a:t>　</a:t>
            </a:r>
            <a:r>
              <a:rPr lang="ja-JP" altLang="en-US" sz="2800" dirty="0" smtClean="0"/>
              <a:t>佐野：ぼくは「こころの病」と主張したい（</a:t>
            </a:r>
            <a:r>
              <a:rPr lang="en-US" altLang="ja-JP" sz="2800" dirty="0" smtClean="0"/>
              <a:t>p70</a:t>
            </a:r>
            <a:r>
              <a:rPr lang="ja-JP" altLang="en-US" sz="2800" dirty="0" smtClean="0"/>
              <a:t>）</a:t>
            </a:r>
            <a:endParaRPr lang="en-US" altLang="ja-JP" sz="2800" dirty="0" smtClean="0"/>
          </a:p>
          <a:p>
            <a:pPr marL="0" indent="0">
              <a:buFont typeface="Arial" charset="0"/>
              <a:buNone/>
              <a:defRPr/>
            </a:pPr>
            <a:r>
              <a:rPr lang="ja-JP" altLang="en-US" dirty="0"/>
              <a:t>　</a:t>
            </a:r>
            <a:r>
              <a:rPr lang="ja-JP" altLang="en-US" dirty="0" smtClean="0"/>
              <a:t>　　　⇒</a:t>
            </a:r>
            <a:r>
              <a:rPr lang="ja-JP" altLang="en-US" sz="2400" dirty="0" smtClean="0"/>
              <a:t>疲弊したこころが癒されなければ回復はない</a:t>
            </a:r>
            <a:endParaRPr lang="en-US" altLang="ja-JP" sz="2400" dirty="0" smtClean="0"/>
          </a:p>
          <a:p>
            <a:pPr marL="0" indent="0">
              <a:buFont typeface="Arial" charset="0"/>
              <a:buNone/>
              <a:defRPr/>
            </a:pPr>
            <a:r>
              <a:rPr lang="ja-JP" altLang="en-US" dirty="0"/>
              <a:t>　</a:t>
            </a:r>
            <a:r>
              <a:rPr lang="ja-JP" altLang="en-US" sz="2800" dirty="0" smtClean="0"/>
              <a:t>三好：私は「こころの病」という表現に違和感（</a:t>
            </a:r>
            <a:r>
              <a:rPr lang="en-US" altLang="ja-JP" sz="2800" dirty="0" smtClean="0"/>
              <a:t>p64</a:t>
            </a:r>
            <a:r>
              <a:rPr lang="ja-JP" altLang="en-US" sz="2800" dirty="0" smtClean="0"/>
              <a:t>）</a:t>
            </a:r>
            <a:endParaRPr lang="en-US" altLang="ja-JP" sz="2800" dirty="0" smtClean="0"/>
          </a:p>
          <a:p>
            <a:pPr marL="0" indent="0">
              <a:buFont typeface="Arial" charset="0"/>
              <a:buNone/>
              <a:defRPr/>
            </a:pPr>
            <a:r>
              <a:rPr lang="ja-JP" altLang="en-US" dirty="0"/>
              <a:t>　</a:t>
            </a:r>
            <a:r>
              <a:rPr lang="ja-JP" altLang="en-US" dirty="0" smtClean="0"/>
              <a:t>　　　⇒</a:t>
            </a:r>
            <a:r>
              <a:rPr lang="ja-JP" altLang="en-US" sz="2400" dirty="0" smtClean="0"/>
              <a:t>病者とこころが通じなくなってしまうイメージ</a:t>
            </a:r>
            <a:endParaRPr lang="en-US" altLang="ja-JP" sz="2800" dirty="0" smtClean="0"/>
          </a:p>
          <a:p>
            <a:pPr marL="0" indent="0">
              <a:buFont typeface="Arial" charset="0"/>
              <a:buNone/>
              <a:defRPr/>
            </a:pPr>
            <a:r>
              <a:rPr lang="ja-JP" altLang="en-US" sz="2800" dirty="0"/>
              <a:t>　</a:t>
            </a:r>
            <a:r>
              <a:rPr lang="ja-JP" altLang="en-US" sz="2800" dirty="0" smtClean="0"/>
              <a:t>　</a:t>
            </a:r>
            <a:r>
              <a:rPr lang="en-US" altLang="ja-JP" sz="2800" dirty="0" smtClean="0"/>
              <a:t>※</a:t>
            </a:r>
            <a:r>
              <a:rPr lang="ja-JP" altLang="en-US" sz="2800" dirty="0" smtClean="0"/>
              <a:t>八木（</a:t>
            </a:r>
            <a:r>
              <a:rPr lang="en-US" altLang="ja-JP" sz="2800" dirty="0" smtClean="0"/>
              <a:t>2009</a:t>
            </a:r>
            <a:r>
              <a:rPr lang="ja-JP" altLang="en-US" sz="2800" dirty="0" smtClean="0"/>
              <a:t>）も</a:t>
            </a:r>
            <a:r>
              <a:rPr lang="en-US" altLang="ja-JP" sz="2800" dirty="0" smtClean="0"/>
              <a:t>2</a:t>
            </a:r>
            <a:r>
              <a:rPr lang="ja-JP" altLang="en-US" sz="2800" dirty="0" smtClean="0"/>
              <a:t>人の主張の違いに着目している</a:t>
            </a:r>
            <a:endParaRPr lang="en-US" altLang="ja-JP" dirty="0" smtClean="0"/>
          </a:p>
          <a:p>
            <a:pPr marL="0" indent="0">
              <a:buFont typeface="Arial" charset="0"/>
              <a:buNone/>
              <a:defRPr/>
            </a:pPr>
            <a:r>
              <a:rPr lang="ja-JP" altLang="en-US" dirty="0" smtClean="0"/>
              <a:t>●</a:t>
            </a:r>
            <a:r>
              <a:rPr lang="ja-JP" altLang="en-US" dirty="0" smtClean="0">
                <a:solidFill>
                  <a:srgbClr val="FF0000"/>
                </a:solidFill>
              </a:rPr>
              <a:t>「自我の境界」</a:t>
            </a:r>
            <a:r>
              <a:rPr lang="ja-JP" altLang="en-US" dirty="0" smtClean="0"/>
              <a:t>について</a:t>
            </a:r>
            <a:endParaRPr lang="en-US" altLang="ja-JP" dirty="0" smtClean="0"/>
          </a:p>
          <a:p>
            <a:pPr marL="0" indent="0">
              <a:buFont typeface="Arial" charset="0"/>
              <a:buNone/>
              <a:defRPr/>
            </a:pPr>
            <a:r>
              <a:rPr lang="ja-JP" altLang="en-US" dirty="0"/>
              <a:t>　</a:t>
            </a:r>
            <a:r>
              <a:rPr lang="ja-JP" altLang="en-US" sz="2800" dirty="0" smtClean="0"/>
              <a:t>佐野：自我の境界を壊してでも他人と交わろうとする（</a:t>
            </a:r>
            <a:r>
              <a:rPr lang="en-US" altLang="ja-JP" sz="2800" dirty="0" smtClean="0"/>
              <a:t>p6</a:t>
            </a:r>
            <a:r>
              <a:rPr lang="ja-JP" altLang="en-US" sz="2800" dirty="0" smtClean="0"/>
              <a:t>）</a:t>
            </a:r>
            <a:endParaRPr lang="en-US" altLang="ja-JP" sz="2800" dirty="0" smtClean="0"/>
          </a:p>
          <a:p>
            <a:pPr marL="0" indent="0">
              <a:buFont typeface="Arial" charset="0"/>
              <a:buNone/>
              <a:defRPr/>
            </a:pPr>
            <a:r>
              <a:rPr lang="ja-JP" altLang="en-US" sz="2800" dirty="0"/>
              <a:t>　</a:t>
            </a:r>
            <a:r>
              <a:rPr lang="ja-JP" altLang="en-US" sz="2800" dirty="0" smtClean="0"/>
              <a:t>三好：「自我境界」という言葉を滅多に使いません（</a:t>
            </a:r>
            <a:r>
              <a:rPr lang="en-US" altLang="ja-JP" sz="2800" dirty="0" smtClean="0"/>
              <a:t>p37</a:t>
            </a:r>
            <a:r>
              <a:rPr lang="ja-JP" altLang="en-US" sz="2800" dirty="0" smtClean="0"/>
              <a:t>）</a:t>
            </a:r>
            <a:endParaRPr lang="en-US" altLang="ja-JP" sz="2800" dirty="0" smtClean="0"/>
          </a:p>
          <a:p>
            <a:pPr>
              <a:defRPr/>
            </a:pPr>
            <a:endParaRPr lang="en-US" altLang="ja-JP" dirty="0" smtClean="0"/>
          </a:p>
          <a:p>
            <a:pPr marL="0" indent="0">
              <a:buFont typeface="Arial" charset="0"/>
              <a:buNone/>
              <a:defRPr/>
            </a:pPr>
            <a:r>
              <a:rPr lang="ja-JP" altLang="en-US" dirty="0"/>
              <a:t>　</a:t>
            </a:r>
            <a:r>
              <a:rPr lang="ja-JP" altLang="en-US" dirty="0" smtClean="0"/>
              <a:t>　</a:t>
            </a:r>
            <a:endParaRPr lang="ja-JP" altLang="en-US" dirty="0"/>
          </a:p>
        </p:txBody>
      </p:sp>
      <p:sp>
        <p:nvSpPr>
          <p:cNvPr id="16389"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DADD41D7-3663-43DE-B12B-E2BF96E98224}" type="slidenum">
              <a:rPr lang="ja-JP" altLang="en-US" sz="1200" smtClean="0">
                <a:solidFill>
                  <a:srgbClr val="898989"/>
                </a:solidFill>
              </a:rPr>
              <a:pPr>
                <a:spcBef>
                  <a:spcPct val="0"/>
                </a:spcBef>
                <a:buFontTx/>
                <a:buNone/>
              </a:pPr>
              <a:t>29</a:t>
            </a:fld>
            <a:endParaRPr lang="ja-JP" altLang="en-US" sz="1200" smtClean="0">
              <a:solidFill>
                <a:srgbClr val="898989"/>
              </a:solidFill>
            </a:endParaRPr>
          </a:p>
        </p:txBody>
      </p:sp>
    </p:spTree>
    <p:extLst>
      <p:ext uri="{BB962C8B-B14F-4D97-AF65-F5344CB8AC3E}">
        <p14:creationId xmlns:p14="http://schemas.microsoft.com/office/powerpoint/2010/main" val="3860000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798650" y="44624"/>
            <a:ext cx="2306563" cy="3322031"/>
          </a:xfrm>
          <a:prstGeom prst="rect">
            <a:avLst/>
          </a:prstGeom>
        </p:spPr>
      </p:pic>
      <p:sp>
        <p:nvSpPr>
          <p:cNvPr id="2" name="タイトル 1"/>
          <p:cNvSpPr>
            <a:spLocks noGrp="1"/>
          </p:cNvSpPr>
          <p:nvPr>
            <p:ph type="title"/>
          </p:nvPr>
        </p:nvSpPr>
        <p:spPr>
          <a:xfrm>
            <a:off x="379004" y="274638"/>
            <a:ext cx="8307796" cy="2074242"/>
          </a:xfrm>
        </p:spPr>
        <p:txBody>
          <a:bodyPr>
            <a:normAutofit fontScale="90000"/>
          </a:bodyPr>
          <a:lstStyle/>
          <a:p>
            <a:pPr algn="l"/>
            <a:r>
              <a:rPr kumimoji="1" lang="ja-JP" altLang="en-US" dirty="0" smtClean="0"/>
              <a:t>目的：</a:t>
            </a:r>
            <a:r>
              <a:rPr kumimoji="1" lang="en-US" altLang="ja-JP" dirty="0" smtClean="0"/>
              <a:t/>
            </a:r>
            <a:br>
              <a:rPr kumimoji="1" lang="en-US" altLang="ja-JP" dirty="0" smtClean="0"/>
            </a:br>
            <a:r>
              <a:rPr kumimoji="1" lang="ja-JP" altLang="en-US" dirty="0" smtClean="0"/>
              <a:t>当事者による回復</a:t>
            </a:r>
            <a:r>
              <a:rPr lang="ja-JP" altLang="en-US" dirty="0" smtClean="0"/>
              <a:t>の語り</a:t>
            </a:r>
            <a:r>
              <a:rPr lang="en-US" altLang="ja-JP" dirty="0" smtClean="0"/>
              <a:t/>
            </a:r>
            <a:br>
              <a:rPr lang="en-US" altLang="ja-JP" dirty="0" smtClean="0"/>
            </a:br>
            <a:r>
              <a:rPr lang="ja-JP" altLang="en-US" dirty="0" smtClean="0"/>
              <a:t>はどのようなものか？</a:t>
            </a:r>
            <a:endParaRPr kumimoji="1" lang="ja-JP" altLang="en-US" dirty="0"/>
          </a:p>
        </p:txBody>
      </p:sp>
      <p:sp>
        <p:nvSpPr>
          <p:cNvPr id="3" name="コンテンツ プレースホルダー 2"/>
          <p:cNvSpPr>
            <a:spLocks noGrp="1"/>
          </p:cNvSpPr>
          <p:nvPr>
            <p:ph idx="1"/>
          </p:nvPr>
        </p:nvSpPr>
        <p:spPr>
          <a:xfrm>
            <a:off x="379004" y="3393940"/>
            <a:ext cx="6048672" cy="5289451"/>
          </a:xfrm>
        </p:spPr>
        <p:txBody>
          <a:bodyPr>
            <a:normAutofit/>
          </a:bodyPr>
          <a:lstStyle/>
          <a:p>
            <a:r>
              <a:rPr lang="ja-JP" altLang="en-US" dirty="0" smtClean="0"/>
              <a:t>当事者</a:t>
            </a:r>
            <a:r>
              <a:rPr lang="ja-JP" altLang="en-US" dirty="0"/>
              <a:t>の回復の語りを分析・考察し、ナラティブ教材を授業で活用することの意義を論じる</a:t>
            </a:r>
            <a:r>
              <a:rPr lang="ja-JP" altLang="en-US" dirty="0" smtClean="0"/>
              <a:t>。</a:t>
            </a:r>
            <a:endParaRPr lang="en-US" altLang="ja-JP" dirty="0" smtClean="0"/>
          </a:p>
          <a:p>
            <a:r>
              <a:rPr lang="ja-JP" altLang="en-US" dirty="0"/>
              <a:t>そのため</a:t>
            </a:r>
            <a:r>
              <a:rPr lang="ja-JP" altLang="en-US" dirty="0" smtClean="0"/>
              <a:t>に、八木や野中や長嶺の「病との共生」「回復」「リカバリー」などの考え方を参照する。</a:t>
            </a:r>
            <a:endParaRPr lang="en-US" altLang="ja-JP" dirty="0" smtClean="0"/>
          </a:p>
          <a:p>
            <a:pPr marL="0" indent="0">
              <a:buNone/>
            </a:pPr>
            <a:endParaRPr lang="en-US" altLang="ja-JP" dirty="0"/>
          </a:p>
          <a:p>
            <a:endParaRPr kumimoji="1" lang="ja-JP" altLang="en-US" dirty="0"/>
          </a:p>
        </p:txBody>
      </p:sp>
      <p:pic>
        <p:nvPicPr>
          <p:cNvPr id="4" name="図 3"/>
          <p:cNvPicPr>
            <a:picLocks noChangeAspect="1"/>
          </p:cNvPicPr>
          <p:nvPr/>
        </p:nvPicPr>
        <p:blipFill>
          <a:blip r:embed="rId3"/>
          <a:stretch>
            <a:fillRect/>
          </a:stretch>
        </p:blipFill>
        <p:spPr>
          <a:xfrm>
            <a:off x="6804248" y="3491654"/>
            <a:ext cx="2339752" cy="3421983"/>
          </a:xfrm>
          <a:prstGeom prst="rect">
            <a:avLst/>
          </a:prstGeom>
        </p:spPr>
      </p:pic>
      <p:sp>
        <p:nvSpPr>
          <p:cNvPr id="5" name="スライド番号プレースホルダー 4"/>
          <p:cNvSpPr>
            <a:spLocks noGrp="1"/>
          </p:cNvSpPr>
          <p:nvPr>
            <p:ph type="sldNum" sz="quarter" idx="12"/>
          </p:nvPr>
        </p:nvSpPr>
        <p:spPr/>
        <p:txBody>
          <a:bodyPr/>
          <a:lstStyle/>
          <a:p>
            <a:fld id="{FBD0D641-B719-4818-9904-9C2408900B48}" type="slidenum">
              <a:rPr kumimoji="1" lang="ja-JP" altLang="en-US" smtClean="0"/>
              <a:t>3</a:t>
            </a:fld>
            <a:endParaRPr kumimoji="1" lang="ja-JP" altLang="en-US"/>
          </a:p>
        </p:txBody>
      </p:sp>
    </p:spTree>
    <p:extLst>
      <p:ext uri="{BB962C8B-B14F-4D97-AF65-F5344CB8AC3E}">
        <p14:creationId xmlns:p14="http://schemas.microsoft.com/office/powerpoint/2010/main" val="1998377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107950" y="19050"/>
            <a:ext cx="9053513" cy="792163"/>
          </a:xfrm>
        </p:spPr>
        <p:txBody>
          <a:bodyPr/>
          <a:lstStyle/>
          <a:p>
            <a:pPr algn="l"/>
            <a:r>
              <a:rPr lang="ja-JP" altLang="en-US" smtClean="0"/>
              <a:t>考察</a:t>
            </a:r>
            <a:r>
              <a:rPr lang="en-US" altLang="ja-JP" smtClean="0"/>
              <a:t>3</a:t>
            </a:r>
            <a:r>
              <a:rPr lang="ja-JP" altLang="en-US" smtClean="0"/>
              <a:t>：共通点＝</a:t>
            </a:r>
            <a:r>
              <a:rPr lang="ja-JP" altLang="en-US" smtClean="0">
                <a:solidFill>
                  <a:srgbClr val="FF0000"/>
                </a:solidFill>
              </a:rPr>
              <a:t>看護（師）の重要性</a:t>
            </a:r>
          </a:p>
        </p:txBody>
      </p:sp>
      <p:sp>
        <p:nvSpPr>
          <p:cNvPr id="3" name="コンテンツ プレースホルダー 2"/>
          <p:cNvSpPr>
            <a:spLocks noGrp="1"/>
          </p:cNvSpPr>
          <p:nvPr>
            <p:ph idx="1"/>
          </p:nvPr>
        </p:nvSpPr>
        <p:spPr>
          <a:xfrm>
            <a:off x="215900" y="981075"/>
            <a:ext cx="8928100" cy="6092825"/>
          </a:xfrm>
        </p:spPr>
        <p:txBody>
          <a:bodyPr/>
          <a:lstStyle/>
          <a:p>
            <a:pPr marL="0" indent="0">
              <a:buFont typeface="Arial" charset="0"/>
              <a:buNone/>
              <a:defRPr/>
            </a:pPr>
            <a:r>
              <a:rPr lang="ja-JP" altLang="en-US" dirty="0"/>
              <a:t>●「治療的な雰囲気」と看護（師）への</a:t>
            </a:r>
            <a:r>
              <a:rPr lang="ja-JP" altLang="en-US" dirty="0" smtClean="0"/>
              <a:t>言及</a:t>
            </a:r>
            <a:endParaRPr lang="en-US" altLang="ja-JP" dirty="0" smtClean="0"/>
          </a:p>
          <a:p>
            <a:pPr marL="0" indent="0">
              <a:buFont typeface="Arial" charset="0"/>
              <a:buNone/>
              <a:defRPr/>
            </a:pPr>
            <a:r>
              <a:rPr lang="ja-JP" altLang="en-US" dirty="0" smtClean="0"/>
              <a:t>　佐野：看護師がそばにいてくれること。</a:t>
            </a:r>
            <a:endParaRPr lang="en-US" altLang="ja-JP" dirty="0" smtClean="0"/>
          </a:p>
          <a:p>
            <a:pPr marL="0" indent="0">
              <a:buFont typeface="Arial" charset="0"/>
              <a:buNone/>
              <a:defRPr/>
            </a:pPr>
            <a:r>
              <a:rPr lang="ja-JP" altLang="en-US" dirty="0"/>
              <a:t>　</a:t>
            </a:r>
            <a:r>
              <a:rPr lang="ja-JP" altLang="en-US" dirty="0" smtClean="0"/>
              <a:t>　　  　看護者同士の仲がいいことも安心します。</a:t>
            </a:r>
            <a:endParaRPr lang="en-US" altLang="ja-JP" dirty="0"/>
          </a:p>
          <a:p>
            <a:pPr marL="0" indent="0">
              <a:buFont typeface="Arial" charset="0"/>
              <a:buNone/>
              <a:defRPr/>
            </a:pPr>
            <a:r>
              <a:rPr lang="ja-JP" altLang="en-US" dirty="0" smtClean="0"/>
              <a:t>　　　　（</a:t>
            </a:r>
            <a:r>
              <a:rPr lang="en-US" altLang="ja-JP" dirty="0" smtClean="0"/>
              <a:t>p139</a:t>
            </a:r>
            <a:r>
              <a:rPr lang="ja-JP" altLang="en-US" dirty="0" smtClean="0"/>
              <a:t>）</a:t>
            </a:r>
            <a:endParaRPr lang="en-US" altLang="ja-JP" dirty="0" smtClean="0"/>
          </a:p>
          <a:p>
            <a:pPr marL="0" indent="0">
              <a:buFont typeface="Arial" charset="0"/>
              <a:buNone/>
              <a:defRPr/>
            </a:pPr>
            <a:r>
              <a:rPr lang="ja-JP" altLang="en-US" dirty="0" smtClean="0"/>
              <a:t>　三好：看護スタッフの治療的な影響力の大きさを</a:t>
            </a:r>
            <a:endParaRPr lang="en-US" altLang="ja-JP" dirty="0" smtClean="0"/>
          </a:p>
          <a:p>
            <a:pPr marL="0" indent="0">
              <a:buFont typeface="Arial" charset="0"/>
              <a:buNone/>
              <a:defRPr/>
            </a:pPr>
            <a:r>
              <a:rPr lang="ja-JP" altLang="en-US" dirty="0"/>
              <a:t>　</a:t>
            </a:r>
            <a:r>
              <a:rPr lang="ja-JP" altLang="en-US" dirty="0" smtClean="0"/>
              <a:t>　　　　改めて実感します。（</a:t>
            </a:r>
            <a:r>
              <a:rPr lang="en-US" altLang="ja-JP" dirty="0" smtClean="0"/>
              <a:t>p96</a:t>
            </a:r>
            <a:r>
              <a:rPr lang="ja-JP" altLang="en-US" dirty="0" smtClean="0"/>
              <a:t>）</a:t>
            </a:r>
            <a:endParaRPr lang="en-US" altLang="ja-JP" dirty="0" smtClean="0"/>
          </a:p>
          <a:p>
            <a:pPr marL="0" indent="0">
              <a:buFont typeface="Arial" charset="0"/>
              <a:buNone/>
              <a:defRPr/>
            </a:pPr>
            <a:r>
              <a:rPr lang="ja-JP" altLang="en-US" sz="2400" dirty="0"/>
              <a:t>◎</a:t>
            </a:r>
            <a:r>
              <a:rPr lang="ja-JP" altLang="en-US" sz="2400" dirty="0" smtClean="0"/>
              <a:t>サリヴァンが「精神医学は対人関係の学問である」と定義し、ペプロウは「看護とは有意義な、治療的な対人的プロセスである」とした。</a:t>
            </a:r>
            <a:endParaRPr lang="en-US" altLang="ja-JP" sz="2400" dirty="0" smtClean="0"/>
          </a:p>
          <a:p>
            <a:pPr marL="0" indent="0">
              <a:buFont typeface="Arial" charset="0"/>
              <a:buNone/>
              <a:defRPr/>
            </a:pPr>
            <a:r>
              <a:rPr lang="ja-JP" altLang="en-US" sz="2400" dirty="0"/>
              <a:t>◎</a:t>
            </a:r>
            <a:r>
              <a:rPr lang="ja-JP" altLang="en-US" sz="2400" dirty="0" smtClean="0"/>
              <a:t>佐野は当事者の目線で医師との対話を通して「治療的な雰囲気」を検討しており示唆に富む語りである。このことは、武井</a:t>
            </a:r>
            <a:r>
              <a:rPr lang="ja-JP" altLang="en-US" sz="2400" dirty="0"/>
              <a:t>（</a:t>
            </a:r>
            <a:r>
              <a:rPr lang="en-US" altLang="ja-JP" sz="2400" dirty="0"/>
              <a:t>2005</a:t>
            </a:r>
            <a:r>
              <a:rPr lang="ja-JP" altLang="en-US" sz="2400" dirty="0" smtClean="0"/>
              <a:t>）が重視する看護師の存在と「治療的な</a:t>
            </a:r>
            <a:r>
              <a:rPr lang="ja-JP" altLang="en-US" sz="2400" dirty="0"/>
              <a:t>雰囲気</a:t>
            </a:r>
            <a:r>
              <a:rPr lang="ja-JP" altLang="en-US" sz="2400" dirty="0" smtClean="0"/>
              <a:t>」に通じることである。</a:t>
            </a:r>
            <a:endParaRPr lang="ja-JP" altLang="en-US" sz="2400" dirty="0"/>
          </a:p>
          <a:p>
            <a:pPr>
              <a:defRPr/>
            </a:pPr>
            <a:endParaRPr lang="ja-JP" altLang="en-US" dirty="0"/>
          </a:p>
        </p:txBody>
      </p:sp>
      <p:sp>
        <p:nvSpPr>
          <p:cNvPr id="17413"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B1F65B3C-9CBC-4CA6-BDC6-7571A8D1EBEA}" type="slidenum">
              <a:rPr lang="ja-JP" altLang="en-US" sz="1200" smtClean="0">
                <a:solidFill>
                  <a:srgbClr val="898989"/>
                </a:solidFill>
              </a:rPr>
              <a:pPr>
                <a:spcBef>
                  <a:spcPct val="0"/>
                </a:spcBef>
                <a:buFontTx/>
                <a:buNone/>
              </a:pPr>
              <a:t>30</a:t>
            </a:fld>
            <a:endParaRPr lang="ja-JP" altLang="en-US" sz="1200" smtClean="0">
              <a:solidFill>
                <a:srgbClr val="898989"/>
              </a:solidFill>
            </a:endParaRPr>
          </a:p>
        </p:txBody>
      </p:sp>
    </p:spTree>
    <p:extLst>
      <p:ext uri="{BB962C8B-B14F-4D97-AF65-F5344CB8AC3E}">
        <p14:creationId xmlns:p14="http://schemas.microsoft.com/office/powerpoint/2010/main" val="1445732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19050" y="1052513"/>
            <a:ext cx="9144000" cy="1152525"/>
          </a:xfrm>
        </p:spPr>
        <p:txBody>
          <a:bodyPr>
            <a:normAutofit fontScale="90000"/>
          </a:bodyPr>
          <a:lstStyle/>
          <a:p>
            <a:r>
              <a:rPr lang="ja-JP" altLang="en-US" sz="6000" b="1" smtClean="0"/>
              <a:t>ありがとうございました</a:t>
            </a:r>
            <a:r>
              <a:rPr lang="en-US" altLang="ja-JP" sz="4800" smtClean="0"/>
              <a:t/>
            </a:r>
            <a:br>
              <a:rPr lang="en-US" altLang="ja-JP" sz="4800" smtClean="0"/>
            </a:br>
            <a:r>
              <a:rPr lang="ja-JP" altLang="en-US" sz="4800" smtClean="0"/>
              <a:t>ご自由にお取りください</a:t>
            </a:r>
            <a:r>
              <a:rPr lang="en-US" altLang="ja-JP" sz="4800" smtClean="0"/>
              <a:t/>
            </a:r>
            <a:br>
              <a:rPr lang="en-US" altLang="ja-JP" sz="4800" smtClean="0"/>
            </a:br>
            <a:r>
              <a:rPr lang="ja-JP" altLang="en-US" sz="4800" smtClean="0"/>
              <a:t>↓</a:t>
            </a:r>
            <a:r>
              <a:rPr lang="en-US" altLang="ja-JP" sz="4800" smtClean="0"/>
              <a:t/>
            </a:r>
            <a:br>
              <a:rPr lang="en-US" altLang="ja-JP" sz="4800" smtClean="0"/>
            </a:br>
            <a:endParaRPr lang="ja-JP" altLang="en-US" sz="4800" smtClean="0"/>
          </a:p>
        </p:txBody>
      </p:sp>
      <p:sp>
        <p:nvSpPr>
          <p:cNvPr id="18436"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ACF83982-57DD-4DD1-9346-0374E57B258F}" type="slidenum">
              <a:rPr lang="ja-JP" altLang="en-US" sz="1200" smtClean="0">
                <a:solidFill>
                  <a:srgbClr val="898989"/>
                </a:solidFill>
              </a:rPr>
              <a:pPr>
                <a:spcBef>
                  <a:spcPct val="0"/>
                </a:spcBef>
                <a:buFontTx/>
                <a:buNone/>
              </a:pPr>
              <a:t>31</a:t>
            </a:fld>
            <a:endParaRPr lang="ja-JP" altLang="en-US" sz="1200" smtClean="0">
              <a:solidFill>
                <a:srgbClr val="898989"/>
              </a:solidFill>
            </a:endParaRPr>
          </a:p>
        </p:txBody>
      </p:sp>
      <p:pic>
        <p:nvPicPr>
          <p:cNvPr id="1843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951038"/>
            <a:ext cx="2643188" cy="3676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3" descr="C:\Users\tomoe-k\Desktop\心理科学P2013_1116_1439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916113"/>
            <a:ext cx="288131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コンテンツ プレースホルダ 2"/>
          <p:cNvSpPr txBox="1">
            <a:spLocks/>
          </p:cNvSpPr>
          <p:nvPr/>
        </p:nvSpPr>
        <p:spPr bwMode="auto">
          <a:xfrm>
            <a:off x="107950" y="5661025"/>
            <a:ext cx="88915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r>
              <a:rPr lang="ja-JP" altLang="en-US"/>
              <a:t>本研究は平成</a:t>
            </a:r>
            <a:r>
              <a:rPr lang="en-US" altLang="ja-JP"/>
              <a:t>23</a:t>
            </a:r>
            <a:r>
              <a:rPr lang="ja-JP" altLang="en-US"/>
              <a:t>年度～平成</a:t>
            </a:r>
            <a:r>
              <a:rPr lang="en-US" altLang="ja-JP"/>
              <a:t>25</a:t>
            </a:r>
            <a:r>
              <a:rPr lang="ja-JP" altLang="en-US"/>
              <a:t>年度科研費基盤研究</a:t>
            </a:r>
            <a:r>
              <a:rPr lang="en-US" altLang="ja-JP"/>
              <a:t>C</a:t>
            </a:r>
            <a:r>
              <a:rPr lang="ja-JP" altLang="en-US"/>
              <a:t>（課題番号</a:t>
            </a:r>
            <a:r>
              <a:rPr lang="en-US" altLang="ja-JP"/>
              <a:t>:23593195</a:t>
            </a:r>
            <a:r>
              <a:rPr lang="ja-JP" altLang="en-US"/>
              <a:t>）の助成を受けた。</a:t>
            </a:r>
          </a:p>
        </p:txBody>
      </p:sp>
    </p:spTree>
    <p:extLst>
      <p:ext uri="{BB962C8B-B14F-4D97-AF65-F5344CB8AC3E}">
        <p14:creationId xmlns:p14="http://schemas.microsoft.com/office/powerpoint/2010/main" val="2204052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0" y="115888"/>
            <a:ext cx="8640763" cy="1009650"/>
          </a:xfrm>
        </p:spPr>
        <p:txBody>
          <a:bodyPr/>
          <a:lstStyle/>
          <a:p>
            <a:pPr algn="l"/>
            <a:r>
              <a:rPr lang="ja-JP" altLang="en-US" smtClean="0"/>
              <a:t>文献</a:t>
            </a:r>
            <a:r>
              <a:rPr lang="ja-JP" altLang="en-US" sz="2800" smtClean="0"/>
              <a:t>ここは表紙の写真がないものに限って書いてある</a:t>
            </a:r>
            <a:endParaRPr lang="ja-JP" altLang="en-US" smtClean="0"/>
          </a:p>
        </p:txBody>
      </p:sp>
      <p:sp>
        <p:nvSpPr>
          <p:cNvPr id="19460"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6F192ECE-BD2C-4CE2-B489-FC4343FC08B4}" type="slidenum">
              <a:rPr lang="ja-JP" altLang="en-US" sz="1200" smtClean="0">
                <a:solidFill>
                  <a:srgbClr val="898989"/>
                </a:solidFill>
              </a:rPr>
              <a:pPr>
                <a:spcBef>
                  <a:spcPct val="0"/>
                </a:spcBef>
                <a:buFontTx/>
                <a:buNone/>
              </a:pPr>
              <a:t>32</a:t>
            </a:fld>
            <a:endParaRPr lang="ja-JP" altLang="en-US" sz="1200" smtClean="0">
              <a:solidFill>
                <a:srgbClr val="898989"/>
              </a:solidFill>
            </a:endParaRPr>
          </a:p>
        </p:txBody>
      </p:sp>
      <p:sp>
        <p:nvSpPr>
          <p:cNvPr id="22533" name="コンテンツ プレースホルダ 7"/>
          <p:cNvSpPr>
            <a:spLocks noGrp="1"/>
          </p:cNvSpPr>
          <p:nvPr>
            <p:ph idx="1"/>
          </p:nvPr>
        </p:nvSpPr>
        <p:spPr>
          <a:xfrm>
            <a:off x="0" y="1196975"/>
            <a:ext cx="9144000" cy="5661025"/>
          </a:xfrm>
        </p:spPr>
        <p:txBody>
          <a:bodyPr/>
          <a:lstStyle/>
          <a:p>
            <a:pPr>
              <a:defRPr/>
            </a:pPr>
            <a:r>
              <a:rPr lang="ja-JP" altLang="en-US" sz="2800" dirty="0" smtClean="0"/>
              <a:t>木村 敏（</a:t>
            </a:r>
            <a:r>
              <a:rPr lang="en-US" altLang="ja-JP" sz="2800" dirty="0" smtClean="0"/>
              <a:t>1994</a:t>
            </a:r>
            <a:r>
              <a:rPr lang="ja-JP" altLang="en-US" sz="2800" dirty="0" smtClean="0"/>
              <a:t>）．</a:t>
            </a:r>
            <a:r>
              <a:rPr lang="en-US" altLang="ja-JP" sz="2800" dirty="0" smtClean="0"/>
              <a:t>『</a:t>
            </a:r>
            <a:r>
              <a:rPr lang="ja-JP" altLang="en-US" sz="2800" dirty="0" smtClean="0"/>
              <a:t>心の病理を考える</a:t>
            </a:r>
            <a:r>
              <a:rPr lang="en-US" altLang="ja-JP" sz="2800" dirty="0" smtClean="0"/>
              <a:t>』</a:t>
            </a:r>
            <a:r>
              <a:rPr lang="ja-JP" altLang="en-US" sz="2800" dirty="0" smtClean="0"/>
              <a:t>岩波書店</a:t>
            </a:r>
            <a:endParaRPr lang="ja-JP" altLang="ja-JP" sz="2800" dirty="0" smtClean="0"/>
          </a:p>
          <a:p>
            <a:pPr>
              <a:defRPr/>
            </a:pPr>
            <a:r>
              <a:rPr lang="en-US" altLang="ja-JP" sz="2800" dirty="0" err="1" smtClean="0"/>
              <a:t>Peplau</a:t>
            </a:r>
            <a:r>
              <a:rPr lang="en-US" altLang="ja-JP" sz="2800" dirty="0" smtClean="0"/>
              <a:t>, H.E.</a:t>
            </a:r>
            <a:r>
              <a:rPr lang="ja-JP" altLang="en-US" sz="2800" dirty="0" smtClean="0"/>
              <a:t> </a:t>
            </a:r>
            <a:r>
              <a:rPr lang="ja-JP" altLang="ja-JP" sz="2800" dirty="0" smtClean="0"/>
              <a:t>稲田八重子</a:t>
            </a:r>
            <a:r>
              <a:rPr lang="ja-JP" altLang="en-US" sz="2800" dirty="0" smtClean="0"/>
              <a:t>ほか</a:t>
            </a:r>
            <a:r>
              <a:rPr lang="ja-JP" altLang="ja-JP" sz="2800" dirty="0" smtClean="0"/>
              <a:t>訳『人間関係の看護論：精神力学的看護の概念枠』医学書院</a:t>
            </a:r>
            <a:r>
              <a:rPr lang="en-US" altLang="ja-JP" sz="2800" dirty="0" smtClean="0"/>
              <a:t>. </a:t>
            </a:r>
          </a:p>
          <a:p>
            <a:pPr>
              <a:defRPr/>
            </a:pPr>
            <a:r>
              <a:rPr lang="en-US" altLang="ja-JP" sz="2800" dirty="0" err="1" smtClean="0"/>
              <a:t>Sullivan,H.S</a:t>
            </a:r>
            <a:r>
              <a:rPr lang="en-US" altLang="ja-JP" sz="2800" dirty="0" smtClean="0"/>
              <a:t>.</a:t>
            </a:r>
            <a:r>
              <a:rPr lang="ja-JP" altLang="en-US" sz="2800" dirty="0" smtClean="0"/>
              <a:t> 中井久夫ほか訳「現代精神医学の概念」みすず書房</a:t>
            </a:r>
            <a:endParaRPr lang="en-US" altLang="ja-JP" sz="2800" dirty="0" smtClean="0"/>
          </a:p>
          <a:p>
            <a:pPr>
              <a:defRPr/>
            </a:pPr>
            <a:r>
              <a:rPr lang="ja-JP" altLang="en-US" sz="2800" dirty="0" smtClean="0"/>
              <a:t>寶田穂ほか</a:t>
            </a:r>
            <a:r>
              <a:rPr lang="ja-JP" altLang="ja-JP" sz="2800" dirty="0" smtClean="0"/>
              <a:t>（</a:t>
            </a:r>
            <a:r>
              <a:rPr lang="en-US" altLang="ja-JP" sz="2800" dirty="0" smtClean="0"/>
              <a:t>2009</a:t>
            </a:r>
            <a:r>
              <a:rPr lang="ja-JP" altLang="ja-JP" sz="2800" dirty="0" smtClean="0"/>
              <a:t>）．「</a:t>
            </a:r>
            <a:r>
              <a:rPr lang="ja-JP" altLang="en-US" sz="2800" dirty="0" smtClean="0"/>
              <a:t>入院治療と看護の展開</a:t>
            </a:r>
            <a:r>
              <a:rPr lang="ja-JP" altLang="ja-JP" sz="2800" dirty="0" smtClean="0"/>
              <a:t>」武井麻子（著者代表）『系統看護学講座 専門分野Ⅱ 精神看護学</a:t>
            </a:r>
            <a:r>
              <a:rPr lang="en-US" altLang="ja-JP" sz="2800" dirty="0" smtClean="0"/>
              <a:t>1</a:t>
            </a:r>
            <a:r>
              <a:rPr lang="ja-JP" altLang="ja-JP" sz="2800" dirty="0" smtClean="0"/>
              <a:t>』</a:t>
            </a:r>
            <a:endParaRPr lang="en-US" altLang="ja-JP" sz="2800" dirty="0" smtClean="0"/>
          </a:p>
          <a:p>
            <a:pPr marL="0" indent="0">
              <a:buFont typeface="Arial" charset="0"/>
              <a:buNone/>
              <a:defRPr/>
            </a:pPr>
            <a:r>
              <a:rPr lang="ja-JP" altLang="en-US" sz="2800" dirty="0"/>
              <a:t>　</a:t>
            </a:r>
            <a:r>
              <a:rPr lang="ja-JP" altLang="ja-JP" sz="2800" dirty="0" smtClean="0"/>
              <a:t>（</a:t>
            </a:r>
            <a:r>
              <a:rPr lang="en-US" altLang="ja-JP" sz="2800" dirty="0" smtClean="0"/>
              <a:t>pp. 62-170</a:t>
            </a:r>
            <a:r>
              <a:rPr lang="ja-JP" altLang="ja-JP" sz="2800" dirty="0" smtClean="0"/>
              <a:t>）医学書院</a:t>
            </a:r>
            <a:r>
              <a:rPr lang="en-US" altLang="ja-JP" sz="2800" dirty="0" smtClean="0"/>
              <a:t>.</a:t>
            </a:r>
          </a:p>
          <a:p>
            <a:pPr>
              <a:defRPr/>
            </a:pPr>
            <a:r>
              <a:rPr lang="ja-JP" altLang="ja-JP" sz="2800" dirty="0" smtClean="0"/>
              <a:t>武井麻子（</a:t>
            </a:r>
            <a:r>
              <a:rPr lang="en-US" altLang="ja-JP" sz="2800" dirty="0" smtClean="0"/>
              <a:t>2005</a:t>
            </a:r>
            <a:r>
              <a:rPr lang="ja-JP" altLang="ja-JP" sz="2800" dirty="0" smtClean="0"/>
              <a:t>）．『精神看護学ノート（第</a:t>
            </a:r>
            <a:r>
              <a:rPr lang="en-US" altLang="ja-JP" sz="2800" dirty="0" smtClean="0"/>
              <a:t>2</a:t>
            </a:r>
            <a:r>
              <a:rPr lang="ja-JP" altLang="ja-JP" sz="2800" dirty="0" smtClean="0"/>
              <a:t>版）』医学書院</a:t>
            </a:r>
            <a:r>
              <a:rPr lang="en-US" altLang="ja-JP" sz="2800" dirty="0" smtClean="0"/>
              <a:t>.</a:t>
            </a:r>
            <a:endParaRPr lang="ja-JP" altLang="ja-JP" sz="2800" dirty="0" smtClean="0"/>
          </a:p>
          <a:p>
            <a:pPr>
              <a:defRPr/>
            </a:pPr>
            <a:endParaRPr lang="ja-JP" altLang="en-US" sz="2400" dirty="0" smtClean="0"/>
          </a:p>
        </p:txBody>
      </p:sp>
    </p:spTree>
    <p:extLst>
      <p:ext uri="{BB962C8B-B14F-4D97-AF65-F5344CB8AC3E}">
        <p14:creationId xmlns:p14="http://schemas.microsoft.com/office/powerpoint/2010/main" val="4222692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a:xfrm>
            <a:off x="179388" y="115888"/>
            <a:ext cx="8507412" cy="1081087"/>
          </a:xfrm>
        </p:spPr>
        <p:txBody>
          <a:bodyPr/>
          <a:lstStyle/>
          <a:p>
            <a:pPr algn="l"/>
            <a:r>
              <a:rPr lang="ja-JP" altLang="en-US" smtClean="0"/>
              <a:t>ナラティブと知識創造</a:t>
            </a:r>
          </a:p>
        </p:txBody>
      </p:sp>
      <p:sp>
        <p:nvSpPr>
          <p:cNvPr id="20483" name="コンテンツ プレースホルダ 2"/>
          <p:cNvSpPr>
            <a:spLocks noGrp="1"/>
          </p:cNvSpPr>
          <p:nvPr>
            <p:ph idx="1"/>
          </p:nvPr>
        </p:nvSpPr>
        <p:spPr>
          <a:xfrm>
            <a:off x="179388" y="1196975"/>
            <a:ext cx="8713787" cy="5500688"/>
          </a:xfrm>
        </p:spPr>
        <p:txBody>
          <a:bodyPr/>
          <a:lstStyle/>
          <a:p>
            <a:pPr>
              <a:buFont typeface="Arial" charset="0"/>
              <a:buNone/>
            </a:pPr>
            <a:r>
              <a:rPr lang="en-US" altLang="ja-JP" smtClean="0"/>
              <a:t>『</a:t>
            </a:r>
            <a:r>
              <a:rPr lang="ja-JP" altLang="en-US" smtClean="0"/>
              <a:t>当事者研究の研究</a:t>
            </a:r>
            <a:r>
              <a:rPr lang="en-US" altLang="ja-JP" smtClean="0"/>
              <a:t>』</a:t>
            </a:r>
            <a:r>
              <a:rPr lang="ja-JP" altLang="en-US" smtClean="0"/>
              <a:t>（</a:t>
            </a:r>
            <a:r>
              <a:rPr lang="en-US" altLang="ja-JP" smtClean="0"/>
              <a:t>2013</a:t>
            </a:r>
            <a:r>
              <a:rPr lang="ja-JP" altLang="en-US" smtClean="0"/>
              <a:t>）より</a:t>
            </a:r>
            <a:endParaRPr lang="en-US" altLang="ja-JP" smtClean="0"/>
          </a:p>
          <a:p>
            <a:pPr>
              <a:buFont typeface="Arial" charset="0"/>
              <a:buNone/>
            </a:pPr>
            <a:r>
              <a:rPr lang="ja-JP" altLang="en-US" smtClean="0"/>
              <a:t>石原孝二編　医学書院　</a:t>
            </a:r>
            <a:endParaRPr lang="en-US" altLang="ja-JP" smtClean="0"/>
          </a:p>
          <a:p>
            <a:pPr>
              <a:buFont typeface="Arial" charset="0"/>
              <a:buNone/>
            </a:pPr>
            <a:endParaRPr lang="en-US" altLang="ja-JP" smtClean="0"/>
          </a:p>
          <a:p>
            <a:pPr>
              <a:buFont typeface="Arial" charset="0"/>
              <a:buNone/>
            </a:pPr>
            <a:r>
              <a:rPr lang="ja-JP" altLang="en-US" sz="2400" smtClean="0"/>
              <a:t>●石原</a:t>
            </a:r>
            <a:endParaRPr lang="en-US" altLang="ja-JP" sz="2400" smtClean="0"/>
          </a:p>
          <a:p>
            <a:pPr>
              <a:buFont typeface="Arial" charset="0"/>
              <a:buNone/>
            </a:pPr>
            <a:r>
              <a:rPr lang="ja-JP" altLang="en-US" sz="2400" smtClean="0"/>
              <a:t>　　「障害に関する知をつくりだしつつある」</a:t>
            </a:r>
            <a:endParaRPr lang="en-US" altLang="ja-JP" sz="2400" smtClean="0"/>
          </a:p>
          <a:p>
            <a:pPr>
              <a:buFont typeface="Arial" charset="0"/>
              <a:buNone/>
            </a:pPr>
            <a:r>
              <a:rPr lang="ja-JP" altLang="en-US" sz="2400" smtClean="0"/>
              <a:t>　　「専門知のあり方の再考をも迫るもの」</a:t>
            </a:r>
            <a:endParaRPr lang="en-US" altLang="ja-JP" sz="2400" smtClean="0"/>
          </a:p>
          <a:p>
            <a:pPr>
              <a:buFont typeface="Arial" charset="0"/>
              <a:buNone/>
            </a:pPr>
            <a:r>
              <a:rPr lang="ja-JP" altLang="en-US" sz="2400" smtClean="0"/>
              <a:t>●向谷地</a:t>
            </a:r>
            <a:endParaRPr lang="en-US" altLang="ja-JP" sz="2400" smtClean="0"/>
          </a:p>
          <a:p>
            <a:pPr>
              <a:buFont typeface="Arial" charset="0"/>
              <a:buNone/>
            </a:pPr>
            <a:r>
              <a:rPr lang="ja-JP" altLang="en-US" sz="2400" smtClean="0"/>
              <a:t>　　「問題や過去の経験というのも宝の山」</a:t>
            </a:r>
            <a:endParaRPr lang="en-US" altLang="ja-JP" sz="2400" smtClean="0"/>
          </a:p>
          <a:p>
            <a:pPr>
              <a:buFont typeface="Arial" charset="0"/>
              <a:buNone/>
            </a:pPr>
            <a:r>
              <a:rPr lang="ja-JP" altLang="en-US" sz="2400" smtClean="0"/>
              <a:t>●熊谷</a:t>
            </a:r>
            <a:endParaRPr lang="en-US" altLang="ja-JP" sz="2400" smtClean="0"/>
          </a:p>
          <a:p>
            <a:pPr>
              <a:buFont typeface="Arial" charset="0"/>
              <a:buNone/>
            </a:pPr>
            <a:r>
              <a:rPr lang="ja-JP" altLang="en-US" sz="2400" smtClean="0"/>
              <a:t>　　「言葉にして初めて、体験は、確かに存在したものとして承認」</a:t>
            </a:r>
            <a:endParaRPr lang="en-US" altLang="ja-JP" sz="2400" smtClean="0"/>
          </a:p>
          <a:p>
            <a:pPr>
              <a:buFont typeface="Arial" charset="0"/>
              <a:buNone/>
            </a:pPr>
            <a:endParaRPr lang="en-US" altLang="ja-JP" smtClean="0"/>
          </a:p>
        </p:txBody>
      </p:sp>
      <p:sp>
        <p:nvSpPr>
          <p:cNvPr id="20485"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F0D91FD4-A473-461B-86C0-E8FE231A7E28}" type="slidenum">
              <a:rPr lang="ja-JP" altLang="en-US" sz="1200" smtClean="0">
                <a:solidFill>
                  <a:srgbClr val="898989"/>
                </a:solidFill>
              </a:rPr>
              <a:pPr>
                <a:spcBef>
                  <a:spcPct val="0"/>
                </a:spcBef>
                <a:buFontTx/>
                <a:buNone/>
              </a:pPr>
              <a:t>33</a:t>
            </a:fld>
            <a:endParaRPr lang="ja-JP" altLang="en-US" sz="1200" smtClean="0">
              <a:solidFill>
                <a:srgbClr val="898989"/>
              </a:solidFill>
            </a:endParaRPr>
          </a:p>
        </p:txBody>
      </p:sp>
      <p:graphicFrame>
        <p:nvGraphicFramePr>
          <p:cNvPr id="20486" name="Object 2"/>
          <p:cNvGraphicFramePr>
            <a:graphicFrameLocks noChangeAspect="1"/>
          </p:cNvGraphicFramePr>
          <p:nvPr/>
        </p:nvGraphicFramePr>
        <p:xfrm>
          <a:off x="6156325" y="0"/>
          <a:ext cx="3203575" cy="3429000"/>
        </p:xfrm>
        <a:graphic>
          <a:graphicData uri="http://schemas.openxmlformats.org/presentationml/2006/ole">
            <mc:AlternateContent xmlns:mc="http://schemas.openxmlformats.org/markup-compatibility/2006">
              <mc:Choice xmlns:v="urn:schemas-microsoft-com:vml" Requires="v">
                <p:oleObj spid="_x0000_s4144" name="Document" r:id="rId3" imgW="2859461" imgH="2865598" progId="Word.Document.8">
                  <p:embed/>
                </p:oleObj>
              </mc:Choice>
              <mc:Fallback>
                <p:oleObj name="Document" r:id="rId3" imgW="2859461" imgH="286559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0"/>
                        <a:ext cx="32035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75056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0" y="0"/>
            <a:ext cx="9036050" cy="1125538"/>
          </a:xfrm>
        </p:spPr>
        <p:txBody>
          <a:bodyPr/>
          <a:lstStyle/>
          <a:p>
            <a:pPr algn="l"/>
            <a:r>
              <a:rPr lang="ja-JP" altLang="en-US" smtClean="0"/>
              <a:t>考察</a:t>
            </a:r>
          </a:p>
        </p:txBody>
      </p:sp>
      <p:sp>
        <p:nvSpPr>
          <p:cNvPr id="21507" name="コンテンツ プレースホルダ 2"/>
          <p:cNvSpPr>
            <a:spLocks noGrp="1"/>
          </p:cNvSpPr>
          <p:nvPr>
            <p:ph idx="1"/>
          </p:nvPr>
        </p:nvSpPr>
        <p:spPr>
          <a:xfrm>
            <a:off x="0" y="908050"/>
            <a:ext cx="9144000" cy="5949950"/>
          </a:xfrm>
        </p:spPr>
        <p:txBody>
          <a:bodyPr/>
          <a:lstStyle/>
          <a:p>
            <a:pPr>
              <a:defRPr/>
            </a:pPr>
            <a:r>
              <a:rPr lang="ja-JP" altLang="en-US" sz="2800" dirty="0" smtClean="0"/>
              <a:t>病気や症状が話題の中心ではなく、医師は「</a:t>
            </a:r>
            <a:r>
              <a:rPr lang="en-US" altLang="ja-JP" sz="2800" dirty="0" smtClean="0"/>
              <a:t>S</a:t>
            </a:r>
            <a:r>
              <a:rPr lang="ja-JP" altLang="en-US" sz="2800" dirty="0" smtClean="0"/>
              <a:t>さん」と呼びかけ、</a:t>
            </a:r>
            <a:r>
              <a:rPr lang="en-US" altLang="ja-JP" sz="2800" dirty="0" smtClean="0"/>
              <a:t>2</a:t>
            </a:r>
            <a:r>
              <a:rPr lang="ja-JP" altLang="en-US" sz="2800" dirty="0" smtClean="0"/>
              <a:t>人で「人」「孤独」「自分」について「考える」「感じる」「思う」ことをやりとりしていることが可視化された。</a:t>
            </a:r>
            <a:endParaRPr lang="en-US" altLang="ja-JP" sz="2800" dirty="0" smtClean="0"/>
          </a:p>
          <a:p>
            <a:pPr>
              <a:defRPr/>
            </a:pPr>
            <a:r>
              <a:rPr lang="ja-JP" altLang="en-US" sz="2800" dirty="0" smtClean="0"/>
              <a:t>八木（</a:t>
            </a:r>
            <a:r>
              <a:rPr lang="en-US" altLang="ja-JP" sz="2800" dirty="0" smtClean="0"/>
              <a:t>2009</a:t>
            </a:r>
            <a:r>
              <a:rPr lang="ja-JP" altLang="en-US" sz="2800" dirty="0" smtClean="0"/>
              <a:t>）が本書を取り上げ、「こころの病気」の両者の主張の違いについて述べているように、佐野の主張と三好の違和感について、今回のテキストマイニング分析でも可視化されたと言えよう。</a:t>
            </a:r>
            <a:endParaRPr lang="en-US" altLang="ja-JP" sz="2800" dirty="0" smtClean="0"/>
          </a:p>
          <a:p>
            <a:pPr>
              <a:defRPr/>
            </a:pPr>
            <a:r>
              <a:rPr lang="ja-JP" altLang="en-US" sz="2800" dirty="0" smtClean="0"/>
              <a:t>木村敏（</a:t>
            </a:r>
            <a:r>
              <a:rPr lang="en-US" altLang="ja-JP" sz="2800" dirty="0" smtClean="0"/>
              <a:t>1994</a:t>
            </a:r>
            <a:r>
              <a:rPr lang="ja-JP" altLang="en-US" sz="2800" dirty="0" smtClean="0"/>
              <a:t>）が、「分裂病の治療が目指しているのは</a:t>
            </a:r>
            <a:endParaRPr lang="en-US" altLang="ja-JP" sz="2800" dirty="0" smtClean="0"/>
          </a:p>
          <a:p>
            <a:pPr marL="0" indent="0">
              <a:buFont typeface="Arial" charset="0"/>
              <a:buNone/>
              <a:defRPr/>
            </a:pPr>
            <a:r>
              <a:rPr lang="ja-JP" altLang="en-US" sz="2800" dirty="0"/>
              <a:t>　</a:t>
            </a:r>
            <a:r>
              <a:rPr lang="ja-JP" altLang="en-US" sz="2800" dirty="0" smtClean="0"/>
              <a:t>（略）患者が日常生活の中で私たち</a:t>
            </a:r>
            <a:r>
              <a:rPr lang="en-US" altLang="ja-JP" sz="2800" dirty="0" smtClean="0"/>
              <a:t>『</a:t>
            </a:r>
            <a:r>
              <a:rPr lang="ja-JP" altLang="en-US" sz="2800" dirty="0" smtClean="0"/>
              <a:t>生活者</a:t>
            </a:r>
            <a:r>
              <a:rPr lang="en-US" altLang="ja-JP" sz="2800" dirty="0" smtClean="0"/>
              <a:t>』</a:t>
            </a:r>
            <a:r>
              <a:rPr lang="ja-JP" altLang="en-US" sz="2800" dirty="0" smtClean="0"/>
              <a:t>の</a:t>
            </a:r>
            <a:r>
              <a:rPr lang="en-US" altLang="ja-JP" sz="2800" dirty="0" smtClean="0"/>
              <a:t>『</a:t>
            </a:r>
            <a:r>
              <a:rPr lang="ja-JP" altLang="en-US" sz="2800" dirty="0" smtClean="0"/>
              <a:t>仲間</a:t>
            </a:r>
            <a:r>
              <a:rPr lang="en-US" altLang="ja-JP" sz="2800" dirty="0" smtClean="0"/>
              <a:t>』</a:t>
            </a:r>
            <a:r>
              <a:rPr lang="ja-JP" altLang="en-US" sz="2800" dirty="0" err="1" smtClean="0"/>
              <a:t>にな</a:t>
            </a:r>
            <a:endParaRPr lang="en-US" altLang="ja-JP" sz="2800" dirty="0" smtClean="0"/>
          </a:p>
          <a:p>
            <a:pPr marL="0" indent="0">
              <a:buFont typeface="Arial" charset="0"/>
              <a:buNone/>
              <a:defRPr/>
            </a:pPr>
            <a:r>
              <a:rPr lang="ja-JP" altLang="en-US" sz="2800" dirty="0" smtClean="0"/>
              <a:t>　ってくれること」と述べたことにも通じるが、本書は「自助」を</a:t>
            </a:r>
            <a:endParaRPr lang="en-US" altLang="ja-JP" sz="2800" dirty="0" smtClean="0"/>
          </a:p>
          <a:p>
            <a:pPr marL="0" indent="0">
              <a:buFont typeface="Arial" charset="0"/>
              <a:buNone/>
              <a:defRPr/>
            </a:pPr>
            <a:r>
              <a:rPr lang="ja-JP" altLang="en-US" sz="2800" dirty="0"/>
              <a:t>　</a:t>
            </a:r>
            <a:r>
              <a:rPr lang="ja-JP" altLang="en-US" sz="2800" dirty="0" smtClean="0"/>
              <a:t>めぐる患者と医師による「共同研究」の成果であり、それは</a:t>
            </a:r>
            <a:endParaRPr lang="en-US" altLang="ja-JP" sz="2800" dirty="0" smtClean="0"/>
          </a:p>
          <a:p>
            <a:pPr marL="0" indent="0">
              <a:buFont typeface="Arial" charset="0"/>
              <a:buNone/>
              <a:defRPr/>
            </a:pPr>
            <a:r>
              <a:rPr lang="ja-JP" altLang="en-US" sz="2800" dirty="0"/>
              <a:t>　</a:t>
            </a:r>
            <a:r>
              <a:rPr lang="ja-JP" altLang="en-US" sz="2800" dirty="0" smtClean="0"/>
              <a:t>「こころの病を生きる」ことそのものであろう。</a:t>
            </a:r>
            <a:endParaRPr lang="en-US" altLang="ja-JP" sz="2800" dirty="0" smtClean="0"/>
          </a:p>
          <a:p>
            <a:pPr>
              <a:defRPr/>
            </a:pPr>
            <a:endParaRPr lang="en-US" altLang="ja-JP" sz="2400" dirty="0" smtClean="0"/>
          </a:p>
          <a:p>
            <a:pPr>
              <a:defRPr/>
            </a:pPr>
            <a:endParaRPr lang="ja-JP" altLang="en-US" sz="1800" dirty="0" smtClean="0"/>
          </a:p>
        </p:txBody>
      </p:sp>
      <p:sp>
        <p:nvSpPr>
          <p:cNvPr id="21509"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C2889387-AFA8-4336-9925-788A034A301E}" type="slidenum">
              <a:rPr lang="ja-JP" altLang="en-US" sz="1200" smtClean="0">
                <a:solidFill>
                  <a:srgbClr val="898989"/>
                </a:solidFill>
              </a:rPr>
              <a:pPr>
                <a:spcBef>
                  <a:spcPct val="0"/>
                </a:spcBef>
                <a:buFontTx/>
                <a:buNone/>
              </a:pPr>
              <a:t>34</a:t>
            </a:fld>
            <a:endParaRPr lang="ja-JP" altLang="en-US" sz="1200" smtClean="0">
              <a:solidFill>
                <a:srgbClr val="898989"/>
              </a:solidFill>
            </a:endParaRPr>
          </a:p>
        </p:txBody>
      </p:sp>
    </p:spTree>
    <p:extLst>
      <p:ext uri="{BB962C8B-B14F-4D97-AF65-F5344CB8AC3E}">
        <p14:creationId xmlns:p14="http://schemas.microsoft.com/office/powerpoint/2010/main" val="3545652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0" y="115888"/>
            <a:ext cx="9144000" cy="936625"/>
          </a:xfrm>
        </p:spPr>
        <p:txBody>
          <a:bodyPr/>
          <a:lstStyle/>
          <a:p>
            <a:pPr algn="l"/>
            <a:r>
              <a:rPr lang="ja-JP" altLang="en-US" smtClean="0"/>
              <a:t>考察：</a:t>
            </a:r>
          </a:p>
        </p:txBody>
      </p:sp>
      <p:sp>
        <p:nvSpPr>
          <p:cNvPr id="22531" name="コンテンツ プレースホルダー 2"/>
          <p:cNvSpPr>
            <a:spLocks noGrp="1"/>
          </p:cNvSpPr>
          <p:nvPr>
            <p:ph idx="1"/>
          </p:nvPr>
        </p:nvSpPr>
        <p:spPr>
          <a:xfrm>
            <a:off x="0" y="981075"/>
            <a:ext cx="9144000" cy="5976938"/>
          </a:xfrm>
        </p:spPr>
        <p:txBody>
          <a:bodyPr/>
          <a:lstStyle/>
          <a:p>
            <a:pPr marL="0" indent="0">
              <a:buFont typeface="Arial" charset="0"/>
              <a:buNone/>
            </a:pPr>
            <a:r>
              <a:rPr lang="ja-JP" altLang="en-US" smtClean="0"/>
              <a:t>　</a:t>
            </a:r>
            <a:r>
              <a:rPr lang="en-US" altLang="ja-JP" sz="2000" smtClean="0"/>
              <a:t>2</a:t>
            </a:r>
            <a:r>
              <a:rPr lang="ja-JP" altLang="en-US" sz="2000" smtClean="0"/>
              <a:t>人の視点は異なりながらも「こころの病を生きる」とは、どういうことか語ることで紡ぎ出している。</a:t>
            </a:r>
            <a:endParaRPr lang="en-US" altLang="ja-JP" sz="2000" smtClean="0"/>
          </a:p>
          <a:p>
            <a:pPr marL="0" indent="0">
              <a:buFont typeface="Arial" charset="0"/>
              <a:buNone/>
            </a:pPr>
            <a:r>
              <a:rPr lang="ja-JP" altLang="en-US" sz="2000" smtClean="0"/>
              <a:t>　本書でいう「自助の考え方」「病気になる可能性との共存」のために、闘病記を何らかの形でデータベース化したり、テキストマイニングなどの手法により可視化して、当事者・援助者・研究者など関係者が共有することの意義に通じる。それがこの書簡集が世に出されたことの意義でもある。一人一人の当事者がそれぞれの「自助」の方法を探るためのヒントを見出す手助けとしてのテキストマイニングになれば・・・テキストマイニングにより当事者の豊かな知恵が可視化され共有可能となることで、「自助」の方法を探るためのツールになれれば・・・</a:t>
            </a:r>
            <a:endParaRPr lang="en-US" altLang="ja-JP" sz="2000" smtClean="0"/>
          </a:p>
          <a:p>
            <a:pPr marL="0" indent="0">
              <a:buFont typeface="Arial" charset="0"/>
              <a:buNone/>
            </a:pPr>
            <a:r>
              <a:rPr lang="ja-JP" altLang="en-US" sz="2000" smtClean="0"/>
              <a:t>　八木（</a:t>
            </a:r>
            <a:r>
              <a:rPr lang="en-US" altLang="ja-JP" sz="2000" smtClean="0"/>
              <a:t>2009)</a:t>
            </a:r>
            <a:r>
              <a:rPr lang="ja-JP" altLang="en-US" sz="2000" smtClean="0"/>
              <a:t>は、本書を取り上げ「精神科医が直面してきたのは同一の現実であったように思われる」としているように、三好と佐野の対話には普遍性があると言えよう。</a:t>
            </a:r>
            <a:endParaRPr lang="en-US" altLang="ja-JP" sz="2000" smtClean="0"/>
          </a:p>
          <a:p>
            <a:pPr marL="0" indent="0">
              <a:buFont typeface="Arial" charset="0"/>
              <a:buNone/>
            </a:pPr>
            <a:r>
              <a:rPr lang="ja-JP" altLang="en-US" sz="2000" smtClean="0"/>
              <a:t>　今回得られた結果は、テキストマイニングは「人の意識を超えた処理が可能」（服部，</a:t>
            </a:r>
            <a:r>
              <a:rPr lang="en-US" altLang="ja-JP" sz="2000" smtClean="0"/>
              <a:t>2010</a:t>
            </a:r>
            <a:r>
              <a:rPr lang="ja-JP" altLang="en-US" sz="2000" smtClean="0"/>
              <a:t>）で、「大量の文字データにおける頻度や関係から新たな事実をあぶり出すことが得意である」（いとう</a:t>
            </a:r>
            <a:r>
              <a:rPr lang="en-US" altLang="ja-JP" sz="2000" smtClean="0"/>
              <a:t>,2013</a:t>
            </a:r>
            <a:r>
              <a:rPr lang="ja-JP" altLang="en-US" sz="2000" smtClean="0"/>
              <a:t>）ことを物語るものである。</a:t>
            </a:r>
            <a:endParaRPr lang="en-US" altLang="ja-JP" sz="2000" smtClean="0"/>
          </a:p>
        </p:txBody>
      </p:sp>
      <p:sp>
        <p:nvSpPr>
          <p:cNvPr id="22533"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8F1892F1-BCC2-4B98-A46E-DAFD16F34264}" type="slidenum">
              <a:rPr lang="ja-JP" altLang="en-US" sz="1200" smtClean="0">
                <a:solidFill>
                  <a:srgbClr val="898989"/>
                </a:solidFill>
              </a:rPr>
              <a:pPr>
                <a:spcBef>
                  <a:spcPct val="0"/>
                </a:spcBef>
                <a:buFontTx/>
                <a:buNone/>
              </a:pPr>
              <a:t>35</a:t>
            </a:fld>
            <a:endParaRPr lang="ja-JP" altLang="en-US" sz="1200" smtClean="0">
              <a:solidFill>
                <a:srgbClr val="898989"/>
              </a:solidFill>
            </a:endParaRPr>
          </a:p>
        </p:txBody>
      </p:sp>
    </p:spTree>
    <p:extLst>
      <p:ext uri="{BB962C8B-B14F-4D97-AF65-F5344CB8AC3E}">
        <p14:creationId xmlns:p14="http://schemas.microsoft.com/office/powerpoint/2010/main" val="3908709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107950" y="44450"/>
            <a:ext cx="8928100" cy="1008063"/>
          </a:xfrm>
        </p:spPr>
        <p:txBody>
          <a:bodyPr/>
          <a:lstStyle/>
          <a:p>
            <a:pPr algn="l"/>
            <a:r>
              <a:rPr lang="ja-JP" altLang="en-US" sz="3600" smtClean="0"/>
              <a:t>印象的だった表現いろいろ</a:t>
            </a:r>
          </a:p>
        </p:txBody>
      </p:sp>
      <p:sp>
        <p:nvSpPr>
          <p:cNvPr id="23555" name="コンテンツ プレースホルダー 2"/>
          <p:cNvSpPr>
            <a:spLocks noGrp="1"/>
          </p:cNvSpPr>
          <p:nvPr>
            <p:ph idx="1"/>
          </p:nvPr>
        </p:nvSpPr>
        <p:spPr>
          <a:xfrm>
            <a:off x="107950" y="1052513"/>
            <a:ext cx="9036050" cy="5689600"/>
          </a:xfrm>
        </p:spPr>
        <p:txBody>
          <a:bodyPr/>
          <a:lstStyle/>
          <a:p>
            <a:r>
              <a:rPr lang="ja-JP" altLang="en-US" dirty="0" smtClean="0"/>
              <a:t>三好「正気に戻すことが治療」ではなく、「病気になる可能性との共存」、「病者自らが</a:t>
            </a:r>
            <a:r>
              <a:rPr lang="en-US" altLang="ja-JP" dirty="0" smtClean="0"/>
              <a:t>『</a:t>
            </a:r>
            <a:r>
              <a:rPr lang="ja-JP" altLang="en-US" dirty="0" smtClean="0"/>
              <a:t>自助の精神</a:t>
            </a:r>
            <a:r>
              <a:rPr lang="en-US" altLang="ja-JP" dirty="0" smtClean="0"/>
              <a:t>』</a:t>
            </a:r>
            <a:r>
              <a:rPr lang="ja-JP" altLang="en-US" dirty="0" smtClean="0"/>
              <a:t>」で「病気自体の経過を変えることができたら、それが</a:t>
            </a:r>
            <a:r>
              <a:rPr lang="en-US" altLang="ja-JP" dirty="0" smtClean="0"/>
              <a:t>『</a:t>
            </a:r>
            <a:r>
              <a:rPr lang="ja-JP" altLang="en-US" dirty="0" smtClean="0"/>
              <a:t>実証</a:t>
            </a:r>
            <a:r>
              <a:rPr lang="en-US" altLang="ja-JP" dirty="0" smtClean="0"/>
              <a:t>』</a:t>
            </a:r>
            <a:r>
              <a:rPr lang="ja-JP" altLang="en-US" dirty="0" smtClean="0"/>
              <a:t>になる」</a:t>
            </a:r>
            <a:r>
              <a:rPr lang="en-US" altLang="ja-JP" dirty="0" smtClean="0"/>
              <a:t>p187-p188</a:t>
            </a:r>
          </a:p>
          <a:p>
            <a:r>
              <a:rPr lang="ja-JP" altLang="en-US" dirty="0" smtClean="0"/>
              <a:t>佐野「診断の指針」は、「ぼくの未来の指針にはなりません」、「過去のぼくはそうだった」</a:t>
            </a:r>
            <a:r>
              <a:rPr lang="en-US" altLang="ja-JP" dirty="0" smtClean="0"/>
              <a:t>p206</a:t>
            </a:r>
          </a:p>
          <a:p>
            <a:endParaRPr lang="en-US" altLang="ja-JP" dirty="0" smtClean="0"/>
          </a:p>
          <a:p>
            <a:endParaRPr lang="ja-JP" altLang="en-US" dirty="0" smtClean="0"/>
          </a:p>
        </p:txBody>
      </p:sp>
      <p:sp>
        <p:nvSpPr>
          <p:cNvPr id="23557"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D9395EE8-D84E-43E8-8751-060DA7B1FEDD}" type="slidenum">
              <a:rPr lang="ja-JP" altLang="en-US" sz="1200" smtClean="0">
                <a:solidFill>
                  <a:srgbClr val="898989"/>
                </a:solidFill>
              </a:rPr>
              <a:pPr>
                <a:spcBef>
                  <a:spcPct val="0"/>
                </a:spcBef>
                <a:buFontTx/>
                <a:buNone/>
              </a:pPr>
              <a:t>36</a:t>
            </a:fld>
            <a:endParaRPr lang="ja-JP" altLang="en-US" sz="1200" smtClean="0">
              <a:solidFill>
                <a:srgbClr val="898989"/>
              </a:solidFill>
            </a:endParaRPr>
          </a:p>
        </p:txBody>
      </p:sp>
    </p:spTree>
    <p:extLst>
      <p:ext uri="{BB962C8B-B14F-4D97-AF65-F5344CB8AC3E}">
        <p14:creationId xmlns:p14="http://schemas.microsoft.com/office/powerpoint/2010/main" val="1133662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a:xfrm>
            <a:off x="34925" y="274638"/>
            <a:ext cx="8929688" cy="1143000"/>
          </a:xfrm>
        </p:spPr>
        <p:txBody>
          <a:bodyPr/>
          <a:lstStyle/>
          <a:p>
            <a:r>
              <a:rPr lang="ja-JP" altLang="en-US" sz="2800" smtClean="0"/>
              <a:t>三好</a:t>
            </a:r>
            <a:r>
              <a:rPr lang="en-US" altLang="ja-JP" sz="2800" smtClean="0"/>
              <a:t>(2012) </a:t>
            </a:r>
            <a:r>
              <a:rPr lang="ja-JP" altLang="en-US" sz="2800" smtClean="0"/>
              <a:t>神科医への質問。三好先生が答える。</a:t>
            </a:r>
            <a:r>
              <a:rPr lang="en-US" altLang="ja-JP" sz="2800" smtClean="0"/>
              <a:t>Part 5</a:t>
            </a:r>
            <a:br>
              <a:rPr lang="en-US" altLang="ja-JP" sz="2800" smtClean="0"/>
            </a:br>
            <a:r>
              <a:rPr lang="ja-JP" altLang="en-US" sz="2000" smtClean="0"/>
              <a:t>ムゲンニュース　第６号</a:t>
            </a:r>
            <a:r>
              <a:rPr lang="en-US" altLang="ja-JP" sz="2000" smtClean="0"/>
              <a:t>, pp,15-16</a:t>
            </a:r>
            <a:r>
              <a:rPr lang="en-US" altLang="ja-JP" sz="4000" smtClean="0"/>
              <a:t>.</a:t>
            </a:r>
            <a:endParaRPr lang="ja-JP" altLang="en-US" sz="4000" smtClean="0"/>
          </a:p>
        </p:txBody>
      </p:sp>
      <p:sp>
        <p:nvSpPr>
          <p:cNvPr id="24579" name="コンテンツ プレースホルダー 2"/>
          <p:cNvSpPr>
            <a:spLocks noGrp="1"/>
          </p:cNvSpPr>
          <p:nvPr>
            <p:ph idx="1"/>
          </p:nvPr>
        </p:nvSpPr>
        <p:spPr>
          <a:xfrm>
            <a:off x="250825" y="1412875"/>
            <a:ext cx="8569325" cy="5184775"/>
          </a:xfrm>
        </p:spPr>
        <p:txBody>
          <a:bodyPr/>
          <a:lstStyle/>
          <a:p>
            <a:r>
              <a:rPr lang="ja-JP" altLang="en-US" sz="2000" smtClean="0"/>
              <a:t>　では、なぜ精神科の疾患が、特に統合失調症が、ちゃんと病気として扱われないのか。今日にもある差別やさげすみが理由の一つであるのは確かですが、それよりもやっかいなことは、周囲の人々だけでなく患者さん自身も異常性に目を奪われてしまって、「異常なところを正常にしなければ」「正常にならなければ」という考えに取り憑かれていることにあると私は考えます。</a:t>
            </a:r>
            <a:r>
              <a:rPr lang="en-US" altLang="ja-JP" sz="2000" smtClean="0"/>
              <a:t>15</a:t>
            </a:r>
            <a:r>
              <a:rPr lang="ja-JP" altLang="en-US" sz="2000" smtClean="0"/>
              <a:t>　差別やさげすみがなくても、それどころか、親切で思いやりがあっても、異常とか正常とか言っているところから既に「患者さん中心」ではないのです。親切で思いやりがある人は、むしろ「まともであること」へのこだわりが強いかもしれません。患者さん中心の医療になったら、病状は異常性を示すものではなく、患者さんが苦しんでいるものであり、活動すること、生きることへの妨げとなっているものです。そして、医療は、患者さんの苦しみを緩和し、いたみを耐えやすくして、患者さん自身が自分のために活動することを、自分のために生きて幸福になろうとすることをサポートするものでなければならないはずです。</a:t>
            </a:r>
          </a:p>
        </p:txBody>
      </p:sp>
      <p:sp>
        <p:nvSpPr>
          <p:cNvPr id="24581" name="スライド番号プレースホルダー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87F0CF9B-D5F1-4D25-86B1-54693D2B41FA}" type="slidenum">
              <a:rPr lang="ja-JP" altLang="en-US" sz="1200" smtClean="0">
                <a:solidFill>
                  <a:srgbClr val="898989"/>
                </a:solidFill>
              </a:rPr>
              <a:pPr>
                <a:spcBef>
                  <a:spcPct val="0"/>
                </a:spcBef>
                <a:buFontTx/>
                <a:buNone/>
              </a:pPr>
              <a:t>37</a:t>
            </a:fld>
            <a:endParaRPr lang="ja-JP" altLang="en-US" sz="1200" smtClean="0">
              <a:solidFill>
                <a:srgbClr val="898989"/>
              </a:solidFill>
            </a:endParaRPr>
          </a:p>
        </p:txBody>
      </p:sp>
    </p:spTree>
    <p:extLst>
      <p:ext uri="{BB962C8B-B14F-4D97-AF65-F5344CB8AC3E}">
        <p14:creationId xmlns:p14="http://schemas.microsoft.com/office/powerpoint/2010/main" val="824368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260648"/>
            <a:ext cx="8784976" cy="6480720"/>
          </a:xfrm>
        </p:spPr>
        <p:txBody>
          <a:bodyPr/>
          <a:lstStyle/>
          <a:p>
            <a:r>
              <a:rPr lang="en-US" altLang="ja-JP" dirty="0" smtClean="0"/>
              <a:t>【</a:t>
            </a:r>
            <a:r>
              <a:rPr lang="ja-JP" altLang="en-US" dirty="0" smtClean="0"/>
              <a:t>文献</a:t>
            </a:r>
            <a:r>
              <a:rPr lang="en-US" altLang="ja-JP" dirty="0" smtClean="0"/>
              <a:t>】</a:t>
            </a:r>
          </a:p>
          <a:p>
            <a:r>
              <a:rPr lang="ja-JP" altLang="en-US" dirty="0" smtClean="0"/>
              <a:t>心</a:t>
            </a:r>
            <a:r>
              <a:rPr lang="ja-JP" altLang="en-US" dirty="0"/>
              <a:t>光世津子 </a:t>
            </a:r>
            <a:r>
              <a:rPr lang="en-US" altLang="ja-JP" dirty="0"/>
              <a:t>(2013). </a:t>
            </a:r>
            <a:r>
              <a:rPr lang="ja-JP" altLang="en-US" dirty="0"/>
              <a:t>精神科看護師における「回復」像の形成：形成に影響を与える要因に焦点をあてて　第</a:t>
            </a:r>
            <a:r>
              <a:rPr lang="en-US" altLang="ja-JP" dirty="0"/>
              <a:t>33</a:t>
            </a:r>
            <a:r>
              <a:rPr lang="ja-JP" altLang="en-US" dirty="0"/>
              <a:t>回日本看護科学学会大会発表論文集</a:t>
            </a:r>
            <a:r>
              <a:rPr lang="en-US" altLang="ja-JP" dirty="0"/>
              <a:t>, 632</a:t>
            </a:r>
            <a:r>
              <a:rPr lang="en-US" altLang="ja-JP" dirty="0" smtClean="0"/>
              <a:t>.</a:t>
            </a:r>
          </a:p>
          <a:p>
            <a:r>
              <a:rPr kumimoji="1" lang="ja-JP" altLang="en-US" dirty="0" smtClean="0"/>
              <a:t>三好典彦・佐野卓志 </a:t>
            </a:r>
            <a:r>
              <a:rPr kumimoji="1" lang="en-US" altLang="ja-JP" dirty="0" smtClean="0"/>
              <a:t>(2013). </a:t>
            </a:r>
            <a:r>
              <a:rPr lang="ja-JP" altLang="en-US" dirty="0"/>
              <a:t>統合失調症発症前からの「ズレ感覚」と「ズレ意識」について　治療</a:t>
            </a:r>
            <a:r>
              <a:rPr lang="ja-JP" altLang="en-US" dirty="0" smtClean="0"/>
              <a:t>の聲</a:t>
            </a:r>
            <a:r>
              <a:rPr lang="en-US" altLang="ja-JP" dirty="0" smtClean="0"/>
              <a:t>, 14(1), 49-57.</a:t>
            </a:r>
            <a:endParaRPr kumimoji="1" lang="en-US" altLang="ja-JP" dirty="0" smtClean="0"/>
          </a:p>
          <a:p>
            <a:endParaRPr kumimoji="1" lang="ja-JP" altLang="en-US" dirty="0"/>
          </a:p>
        </p:txBody>
      </p:sp>
      <p:sp>
        <p:nvSpPr>
          <p:cNvPr id="2" name="スライド番号プレースホルダー 1"/>
          <p:cNvSpPr>
            <a:spLocks noGrp="1"/>
          </p:cNvSpPr>
          <p:nvPr>
            <p:ph type="sldNum" sz="quarter" idx="12"/>
          </p:nvPr>
        </p:nvSpPr>
        <p:spPr/>
        <p:txBody>
          <a:bodyPr/>
          <a:lstStyle/>
          <a:p>
            <a:fld id="{FBD0D641-B719-4818-9904-9C2408900B48}" type="slidenum">
              <a:rPr kumimoji="1" lang="ja-JP" altLang="en-US" smtClean="0"/>
              <a:t>38</a:t>
            </a:fld>
            <a:endParaRPr kumimoji="1" lang="ja-JP" altLang="en-US"/>
          </a:p>
        </p:txBody>
      </p:sp>
    </p:spTree>
    <p:extLst>
      <p:ext uri="{BB962C8B-B14F-4D97-AF65-F5344CB8AC3E}">
        <p14:creationId xmlns:p14="http://schemas.microsoft.com/office/powerpoint/2010/main" val="1156752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435280" cy="1858218"/>
          </a:xfrm>
        </p:spPr>
        <p:txBody>
          <a:bodyPr>
            <a:normAutofit fontScale="90000"/>
          </a:bodyPr>
          <a:lstStyle/>
          <a:p>
            <a:pPr algn="l"/>
            <a:r>
              <a:rPr kumimoji="1" lang="ja-JP" altLang="en-US" dirty="0" smtClean="0"/>
              <a:t>方法：テーマ分析と</a:t>
            </a:r>
            <a:r>
              <a:rPr kumimoji="1" lang="en-US" altLang="ja-JP" dirty="0" smtClean="0"/>
              <a:t/>
            </a:r>
            <a:br>
              <a:rPr kumimoji="1" lang="en-US" altLang="ja-JP" dirty="0" smtClean="0"/>
            </a:br>
            <a:r>
              <a:rPr kumimoji="1" lang="ja-JP" altLang="en-US" dirty="0" smtClean="0"/>
              <a:t>テキストマイニング</a:t>
            </a:r>
            <a:r>
              <a:rPr kumimoji="1" lang="en-US" altLang="ja-JP" dirty="0" smtClean="0"/>
              <a:t/>
            </a:r>
            <a:br>
              <a:rPr kumimoji="1" lang="en-US" altLang="ja-JP" dirty="0" smtClean="0"/>
            </a:br>
            <a:endParaRPr kumimoji="1" lang="ja-JP" altLang="en-US" dirty="0"/>
          </a:p>
        </p:txBody>
      </p:sp>
      <p:sp>
        <p:nvSpPr>
          <p:cNvPr id="3" name="コンテンツ プレースホルダー 2"/>
          <p:cNvSpPr>
            <a:spLocks noGrp="1"/>
          </p:cNvSpPr>
          <p:nvPr>
            <p:ph idx="1"/>
          </p:nvPr>
        </p:nvSpPr>
        <p:spPr>
          <a:xfrm>
            <a:off x="251520" y="2132856"/>
            <a:ext cx="8784976" cy="4525963"/>
          </a:xfrm>
        </p:spPr>
        <p:txBody>
          <a:bodyPr>
            <a:normAutofit/>
          </a:bodyPr>
          <a:lstStyle/>
          <a:p>
            <a:r>
              <a:rPr lang="ja-JP" altLang="en-US" dirty="0"/>
              <a:t>西平（</a:t>
            </a:r>
            <a:r>
              <a:rPr lang="en-US" altLang="ja-JP" dirty="0"/>
              <a:t>1996</a:t>
            </a:r>
            <a:r>
              <a:rPr lang="ja-JP" altLang="en-US" dirty="0"/>
              <a:t>）の伝記分析の</a:t>
            </a:r>
            <a:r>
              <a:rPr lang="ja-JP" altLang="en-US" dirty="0" smtClean="0"/>
              <a:t>うちテーマ</a:t>
            </a:r>
            <a:r>
              <a:rPr lang="ja-JP" altLang="en-US" dirty="0"/>
              <a:t>分析の考え方に基づき、テキストの量的分析には</a:t>
            </a:r>
            <a:r>
              <a:rPr lang="en-US" altLang="ja-JP" dirty="0"/>
              <a:t>Text Mining Studio Ver.4.2</a:t>
            </a:r>
            <a:r>
              <a:rPr lang="ja-JP" altLang="en-US" dirty="0"/>
              <a:t>を用いた</a:t>
            </a:r>
            <a:r>
              <a:rPr lang="ja-JP" altLang="en-US" dirty="0" smtClean="0"/>
              <a:t>。</a:t>
            </a:r>
            <a:endParaRPr lang="en-US" altLang="ja-JP" dirty="0" smtClean="0"/>
          </a:p>
          <a:p>
            <a:r>
              <a:rPr lang="ja-JP" altLang="en-US" dirty="0" smtClean="0"/>
              <a:t>佐野</a:t>
            </a:r>
            <a:r>
              <a:rPr lang="ja-JP" altLang="en-US" dirty="0"/>
              <a:t>・三好（</a:t>
            </a:r>
            <a:r>
              <a:rPr lang="en-US" altLang="ja-JP" dirty="0"/>
              <a:t>2005</a:t>
            </a:r>
            <a:r>
              <a:rPr lang="ja-JP" altLang="en-US" dirty="0" smtClean="0"/>
              <a:t>）と古川</a:t>
            </a:r>
            <a:r>
              <a:rPr lang="en-US" altLang="ja-JP" dirty="0" smtClean="0"/>
              <a:t>(2001)</a:t>
            </a:r>
            <a:r>
              <a:rPr lang="ja-JP" altLang="en-US" dirty="0" smtClean="0"/>
              <a:t>を</a:t>
            </a:r>
            <a:r>
              <a:rPr lang="ja-JP" altLang="en-US" dirty="0"/>
              <a:t>取り上げ</a:t>
            </a:r>
            <a:r>
              <a:rPr lang="ja-JP" altLang="en-US" dirty="0" smtClean="0"/>
              <a:t>、統合失調症当事者の</a:t>
            </a:r>
            <a:r>
              <a:rPr lang="ja-JP" altLang="en-US" dirty="0"/>
              <a:t>闘病記</a:t>
            </a:r>
            <a:r>
              <a:rPr lang="ja-JP" altLang="en-US" dirty="0" smtClean="0"/>
              <a:t>から「</a:t>
            </a:r>
            <a:r>
              <a:rPr lang="ja-JP" altLang="en-US" dirty="0"/>
              <a:t>回復</a:t>
            </a:r>
            <a:r>
              <a:rPr lang="ja-JP" altLang="en-US" dirty="0" smtClean="0"/>
              <a:t>」「</a:t>
            </a:r>
            <a:r>
              <a:rPr lang="ja-JP" altLang="en-US" dirty="0"/>
              <a:t>生きる</a:t>
            </a:r>
            <a:r>
              <a:rPr lang="ja-JP" altLang="en-US" dirty="0" smtClean="0"/>
              <a:t>」に関連する単語</a:t>
            </a:r>
            <a:r>
              <a:rPr lang="ja-JP" altLang="en-US" dirty="0"/>
              <a:t>に着目</a:t>
            </a:r>
            <a:r>
              <a:rPr lang="ja-JP" altLang="en-US" dirty="0" smtClean="0"/>
              <a:t>して分析</a:t>
            </a:r>
            <a:r>
              <a:rPr lang="ja-JP" altLang="en-US" dirty="0"/>
              <a:t>する。</a:t>
            </a:r>
            <a:endParaRPr lang="en-US" altLang="ja-JP" dirty="0"/>
          </a:p>
          <a:p>
            <a:r>
              <a:rPr lang="en-US" altLang="ja-JP" dirty="0"/>
              <a:t>[</a:t>
            </a:r>
            <a:r>
              <a:rPr lang="ja-JP" altLang="en-US" dirty="0"/>
              <a:t>倫理的配慮</a:t>
            </a:r>
            <a:r>
              <a:rPr lang="en-US" altLang="ja-JP" dirty="0"/>
              <a:t>] </a:t>
            </a:r>
            <a:r>
              <a:rPr lang="ja-JP" altLang="en-US" dirty="0"/>
              <a:t>対象とした闘病記は、一般に出版されている書籍であり著作権に配慮した。</a:t>
            </a:r>
            <a:endParaRPr kumimoji="1" lang="ja-JP" altLang="en-US" dirty="0"/>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0"/>
            <a:ext cx="1692275" cy="206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FBD0D641-B719-4818-9904-9C2408900B48}" type="slidenum">
              <a:rPr kumimoji="1" lang="ja-JP" altLang="en-US" smtClean="0"/>
              <a:t>4</a:t>
            </a:fld>
            <a:endParaRPr kumimoji="1" lang="ja-JP" altLang="en-US"/>
          </a:p>
        </p:txBody>
      </p:sp>
    </p:spTree>
    <p:extLst>
      <p:ext uri="{BB962C8B-B14F-4D97-AF65-F5344CB8AC3E}">
        <p14:creationId xmlns:p14="http://schemas.microsoft.com/office/powerpoint/2010/main" val="3568426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338936" cy="1143000"/>
          </a:xfrm>
        </p:spPr>
        <p:txBody>
          <a:bodyPr>
            <a:normAutofit/>
          </a:bodyPr>
          <a:lstStyle/>
          <a:p>
            <a:pPr algn="l"/>
            <a:r>
              <a:rPr lang="ja-JP" altLang="en-US" dirty="0" smtClean="0"/>
              <a:t>結果１　動詞「生きる」</a:t>
            </a:r>
            <a:endParaRPr kumimoji="1" lang="ja-JP" altLang="en-US" dirty="0"/>
          </a:p>
        </p:txBody>
      </p:sp>
      <p:sp>
        <p:nvSpPr>
          <p:cNvPr id="3" name="コンテンツ プレースホルダー 2"/>
          <p:cNvSpPr>
            <a:spLocks noGrp="1"/>
          </p:cNvSpPr>
          <p:nvPr>
            <p:ph idx="1"/>
          </p:nvPr>
        </p:nvSpPr>
        <p:spPr>
          <a:xfrm>
            <a:off x="457200" y="1600200"/>
            <a:ext cx="4474840" cy="4525963"/>
          </a:xfrm>
        </p:spPr>
        <p:txBody>
          <a:bodyPr/>
          <a:lstStyle/>
          <a:p>
            <a:r>
              <a:rPr kumimoji="1" lang="ja-JP" altLang="en-US" dirty="0" smtClean="0"/>
              <a:t>「生きる」は</a:t>
            </a:r>
            <a:r>
              <a:rPr kumimoji="1" lang="en-US" altLang="ja-JP" dirty="0" smtClean="0"/>
              <a:t>25</a:t>
            </a:r>
            <a:r>
              <a:rPr kumimoji="1" lang="ja-JP" altLang="en-US" dirty="0" smtClean="0"/>
              <a:t>回出現しており、</a:t>
            </a:r>
            <a:r>
              <a:rPr kumimoji="1" lang="en-US" altLang="ja-JP" dirty="0" smtClean="0"/>
              <a:t>15</a:t>
            </a:r>
            <a:r>
              <a:rPr kumimoji="1" lang="ja-JP" altLang="en-US" dirty="0" smtClean="0"/>
              <a:t>番目に多い動詞表現であった。</a:t>
            </a:r>
            <a:endParaRPr kumimoji="1" lang="en-US" altLang="ja-JP" dirty="0" smtClean="0"/>
          </a:p>
          <a:p>
            <a:endParaRPr kumimoji="1" lang="en-US" altLang="ja-JP" dirty="0" smtClean="0"/>
          </a:p>
          <a:p>
            <a:r>
              <a:rPr lang="ja-JP" altLang="en-US" dirty="0"/>
              <a:t>本書で</a:t>
            </a:r>
            <a:r>
              <a:rPr lang="ja-JP" altLang="en-US" dirty="0" smtClean="0"/>
              <a:t>は「生きる」ことが話題にされていることが分かる。</a:t>
            </a:r>
            <a:endParaRPr kumimoji="1" lang="en-US" altLang="ja-JP" dirty="0" smtClean="0"/>
          </a:p>
          <a:p>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57547"/>
            <a:ext cx="2598402" cy="734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5</a:t>
            </a:fld>
            <a:endParaRPr kumimoji="1" lang="ja-JP" altLang="en-US"/>
          </a:p>
        </p:txBody>
      </p:sp>
    </p:spTree>
    <p:extLst>
      <p:ext uri="{BB962C8B-B14F-4D97-AF65-F5344CB8AC3E}">
        <p14:creationId xmlns:p14="http://schemas.microsoft.com/office/powerpoint/2010/main" val="3187138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229600" cy="1143000"/>
          </a:xfrm>
        </p:spPr>
        <p:txBody>
          <a:bodyPr>
            <a:normAutofit fontScale="90000"/>
          </a:bodyPr>
          <a:lstStyle/>
          <a:p>
            <a:pPr algn="l"/>
            <a:r>
              <a:rPr kumimoji="1" lang="ja-JP" altLang="en-US" dirty="0" smtClean="0"/>
              <a:t>結果２　佐野（当事者）の</a:t>
            </a:r>
            <a:r>
              <a:rPr kumimoji="1" lang="en-US" altLang="ja-JP" dirty="0" smtClean="0"/>
              <a:t/>
            </a:r>
            <a:br>
              <a:rPr kumimoji="1" lang="en-US" altLang="ja-JP" dirty="0" smtClean="0"/>
            </a:br>
            <a:r>
              <a:rPr kumimoji="1" lang="ja-JP" altLang="en-US" dirty="0" smtClean="0"/>
              <a:t>表現「生きる」</a:t>
            </a:r>
            <a:endParaRPr kumimoji="1" lang="ja-JP" altLang="en-US" dirty="0"/>
          </a:p>
        </p:txBody>
      </p:sp>
      <p:sp>
        <p:nvSpPr>
          <p:cNvPr id="3" name="コンテンツ プレースホルダー 2"/>
          <p:cNvSpPr>
            <a:spLocks noGrp="1"/>
          </p:cNvSpPr>
          <p:nvPr>
            <p:ph idx="1"/>
          </p:nvPr>
        </p:nvSpPr>
        <p:spPr>
          <a:xfrm>
            <a:off x="0" y="2564904"/>
            <a:ext cx="9144000" cy="5400600"/>
          </a:xfrm>
        </p:spPr>
        <p:txBody>
          <a:bodyPr/>
          <a:lstStyle/>
          <a:p>
            <a:pPr marL="0" indent="0">
              <a:buNone/>
            </a:pPr>
            <a:r>
              <a:rPr lang="en-US" altLang="ja-JP" dirty="0" smtClean="0"/>
              <a:t> </a:t>
            </a:r>
            <a:r>
              <a:rPr lang="ja-JP" altLang="en-US" dirty="0" smtClean="0"/>
              <a:t>（</a:t>
            </a:r>
            <a:r>
              <a:rPr lang="en-US" altLang="ja-JP" dirty="0" smtClean="0"/>
              <a:t>p70</a:t>
            </a:r>
            <a:r>
              <a:rPr lang="ja-JP" altLang="en-US" dirty="0"/>
              <a:t>～</a:t>
            </a:r>
            <a:r>
              <a:rPr lang="en-US" altLang="ja-JP" dirty="0" smtClean="0"/>
              <a:t>p72</a:t>
            </a:r>
            <a:r>
              <a:rPr lang="ja-JP" altLang="en-US" dirty="0" smtClean="0"/>
              <a:t>）</a:t>
            </a:r>
            <a:endParaRPr lang="en-US" altLang="ja-JP" dirty="0" smtClean="0"/>
          </a:p>
          <a:p>
            <a:r>
              <a:rPr lang="en-US" altLang="ja-JP" dirty="0" smtClean="0"/>
              <a:t>…</a:t>
            </a:r>
            <a:r>
              <a:rPr lang="ja-JP" altLang="ja-JP" dirty="0" smtClean="0"/>
              <a:t>ぼく</a:t>
            </a:r>
            <a:r>
              <a:rPr lang="ja-JP" altLang="ja-JP" dirty="0"/>
              <a:t>は</a:t>
            </a:r>
            <a:r>
              <a:rPr lang="ja-JP" altLang="ja-JP" dirty="0" smtClean="0"/>
              <a:t>、</a:t>
            </a:r>
            <a:r>
              <a:rPr lang="ja-JP" altLang="en-US" dirty="0" smtClean="0"/>
              <a:t>「</a:t>
            </a:r>
            <a:r>
              <a:rPr lang="ja-JP" altLang="ja-JP" dirty="0" smtClean="0"/>
              <a:t>これから</a:t>
            </a:r>
            <a:r>
              <a:rPr lang="ja-JP" altLang="ja-JP" dirty="0"/>
              <a:t>先つまらないかもしれないけれど、生きて</a:t>
            </a:r>
            <a:r>
              <a:rPr lang="ja-JP" altLang="ja-JP" dirty="0" smtClean="0"/>
              <a:t>みる</a:t>
            </a:r>
            <a:r>
              <a:rPr lang="ja-JP" altLang="en-US" dirty="0" smtClean="0"/>
              <a:t>」</a:t>
            </a:r>
            <a:r>
              <a:rPr lang="ja-JP" altLang="ja-JP" dirty="0" smtClean="0"/>
              <a:t>と</a:t>
            </a:r>
            <a:r>
              <a:rPr lang="ja-JP" altLang="ja-JP" dirty="0"/>
              <a:t>彼に言って死ぬことをやめました</a:t>
            </a:r>
            <a:r>
              <a:rPr lang="ja-JP" altLang="ja-JP" dirty="0" smtClean="0"/>
              <a:t>。</a:t>
            </a:r>
            <a:endParaRPr lang="en-US" altLang="ja-JP" dirty="0" smtClean="0"/>
          </a:p>
          <a:p>
            <a:r>
              <a:rPr lang="en-US" altLang="ja-JP" dirty="0" smtClean="0"/>
              <a:t>…</a:t>
            </a:r>
            <a:r>
              <a:rPr lang="ja-JP" altLang="ja-JP" dirty="0" smtClean="0"/>
              <a:t>ぼく</a:t>
            </a:r>
            <a:r>
              <a:rPr lang="ja-JP" altLang="ja-JP" dirty="0"/>
              <a:t>は生きる</a:t>
            </a:r>
            <a:r>
              <a:rPr lang="ja-JP" altLang="ja-JP" dirty="0" smtClean="0"/>
              <a:t>ことに</a:t>
            </a:r>
            <a:r>
              <a:rPr lang="ja-JP" altLang="ja-JP" dirty="0"/>
              <a:t>くじけてしまったのです</a:t>
            </a:r>
            <a:r>
              <a:rPr lang="ja-JP" altLang="ja-JP" dirty="0" smtClean="0"/>
              <a:t>。</a:t>
            </a:r>
            <a:endParaRPr lang="en-US" altLang="ja-JP" dirty="0" smtClean="0"/>
          </a:p>
          <a:p>
            <a:r>
              <a:rPr lang="en-US" altLang="ja-JP" dirty="0" smtClean="0"/>
              <a:t>…</a:t>
            </a:r>
            <a:r>
              <a:rPr lang="ja-JP" altLang="ja-JP" dirty="0" smtClean="0"/>
              <a:t>奥</a:t>
            </a:r>
            <a:r>
              <a:rPr lang="ja-JP" altLang="ja-JP" dirty="0"/>
              <a:t>さんとの平和な生活が戻ってきて、危機を乗り越えることができたのです。　平凡に生きる大切さを</a:t>
            </a:r>
            <a:r>
              <a:rPr lang="ja-JP" altLang="ja-JP" dirty="0" smtClean="0"/>
              <a:t>思う</a:t>
            </a:r>
            <a:r>
              <a:rPr lang="ja-JP" altLang="en-US" dirty="0" smtClean="0"/>
              <a:t>　</a:t>
            </a:r>
            <a:r>
              <a:rPr lang="ja-JP" altLang="ja-JP" dirty="0" smtClean="0"/>
              <a:t>孤独</a:t>
            </a:r>
            <a:r>
              <a:rPr lang="ja-JP" altLang="ja-JP" dirty="0"/>
              <a:t>は自殺を考えさせる契機となる</a:t>
            </a:r>
            <a:r>
              <a:rPr lang="ja-JP" altLang="ja-JP" dirty="0" smtClean="0"/>
              <a:t>から</a:t>
            </a:r>
            <a:r>
              <a:rPr lang="en-US" altLang="ja-JP" dirty="0" smtClean="0"/>
              <a:t>…</a:t>
            </a:r>
          </a:p>
          <a:p>
            <a:endParaRPr kumimoji="1" lang="ja-JP" altLang="en-US" dirty="0"/>
          </a:p>
        </p:txBody>
      </p:sp>
      <p:pic>
        <p:nvPicPr>
          <p:cNvPr id="4" name="図 3"/>
          <p:cNvPicPr>
            <a:picLocks noChangeAspect="1"/>
          </p:cNvPicPr>
          <p:nvPr/>
        </p:nvPicPr>
        <p:blipFill>
          <a:blip r:embed="rId2"/>
          <a:stretch>
            <a:fillRect/>
          </a:stretch>
        </p:blipFill>
        <p:spPr>
          <a:xfrm>
            <a:off x="7103005" y="0"/>
            <a:ext cx="2018629" cy="2952328"/>
          </a:xfrm>
          <a:prstGeom prst="rect">
            <a:avLst/>
          </a:prstGeom>
        </p:spPr>
      </p:pic>
      <p:sp>
        <p:nvSpPr>
          <p:cNvPr id="5" name="スライド番号プレースホルダー 4"/>
          <p:cNvSpPr>
            <a:spLocks noGrp="1"/>
          </p:cNvSpPr>
          <p:nvPr>
            <p:ph type="sldNum" sz="quarter" idx="12"/>
          </p:nvPr>
        </p:nvSpPr>
        <p:spPr/>
        <p:txBody>
          <a:bodyPr/>
          <a:lstStyle/>
          <a:p>
            <a:fld id="{FBD0D641-B719-4818-9904-9C2408900B48}" type="slidenum">
              <a:rPr kumimoji="1" lang="ja-JP" altLang="en-US" smtClean="0"/>
              <a:t>6</a:t>
            </a:fld>
            <a:endParaRPr kumimoji="1" lang="ja-JP" altLang="en-US"/>
          </a:p>
        </p:txBody>
      </p:sp>
    </p:spTree>
    <p:extLst>
      <p:ext uri="{BB962C8B-B14F-4D97-AF65-F5344CB8AC3E}">
        <p14:creationId xmlns:p14="http://schemas.microsoft.com/office/powerpoint/2010/main" val="326331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067128" cy="1143000"/>
          </a:xfrm>
        </p:spPr>
        <p:txBody>
          <a:bodyPr>
            <a:normAutofit fontScale="90000"/>
          </a:bodyPr>
          <a:lstStyle/>
          <a:p>
            <a:pPr algn="l"/>
            <a:r>
              <a:rPr lang="ja-JP" altLang="en-US" dirty="0" smtClean="0"/>
              <a:t>結果３　三好（医師）の表現</a:t>
            </a:r>
            <a:r>
              <a:rPr lang="en-US" altLang="ja-JP" dirty="0" smtClean="0"/>
              <a:t/>
            </a:r>
            <a:br>
              <a:rPr lang="en-US" altLang="ja-JP" dirty="0" smtClean="0"/>
            </a:br>
            <a:r>
              <a:rPr lang="ja-JP" altLang="en-US" dirty="0" smtClean="0"/>
              <a:t>「</a:t>
            </a:r>
            <a:r>
              <a:rPr lang="ja-JP" altLang="en-US" dirty="0"/>
              <a:t>生きる</a:t>
            </a:r>
            <a:r>
              <a:rPr lang="ja-JP" altLang="en-US" dirty="0" smtClean="0"/>
              <a:t>」</a:t>
            </a:r>
            <a:endParaRPr kumimoji="1" lang="ja-JP" altLang="en-US" dirty="0"/>
          </a:p>
        </p:txBody>
      </p:sp>
      <p:sp>
        <p:nvSpPr>
          <p:cNvPr id="3" name="コンテンツ プレースホルダー 2"/>
          <p:cNvSpPr>
            <a:spLocks noGrp="1"/>
          </p:cNvSpPr>
          <p:nvPr>
            <p:ph idx="1"/>
          </p:nvPr>
        </p:nvSpPr>
        <p:spPr>
          <a:xfrm>
            <a:off x="0" y="2020182"/>
            <a:ext cx="9144000" cy="4837818"/>
          </a:xfrm>
        </p:spPr>
        <p:txBody>
          <a:bodyPr>
            <a:normAutofit/>
          </a:bodyPr>
          <a:lstStyle/>
          <a:p>
            <a:r>
              <a:rPr lang="ja-JP" altLang="en-US" dirty="0" smtClean="0"/>
              <a:t>「</a:t>
            </a:r>
            <a:r>
              <a:rPr lang="ja-JP" altLang="ja-JP" dirty="0" smtClean="0"/>
              <a:t>誰</a:t>
            </a:r>
            <a:r>
              <a:rPr lang="ja-JP" altLang="ja-JP" dirty="0"/>
              <a:t>にも頼らずに、特に、親には可能な限り頼らずに生きようとしている</a:t>
            </a:r>
            <a:r>
              <a:rPr lang="ja-JP" altLang="ja-JP" dirty="0" smtClean="0"/>
              <a:t>姿</a:t>
            </a:r>
            <a:r>
              <a:rPr lang="ja-JP" altLang="en-US" dirty="0" smtClean="0"/>
              <a:t>」</a:t>
            </a:r>
            <a:r>
              <a:rPr lang="ja-JP" altLang="ja-JP" dirty="0" smtClean="0"/>
              <a:t>を</a:t>
            </a:r>
            <a:r>
              <a:rPr lang="ja-JP" altLang="ja-JP" dirty="0"/>
              <a:t>みてしまいます。しかも素手</a:t>
            </a:r>
            <a:r>
              <a:rPr lang="ja-JP" altLang="ja-JP" dirty="0" smtClean="0"/>
              <a:t>で</a:t>
            </a:r>
            <a:r>
              <a:rPr lang="en-US" altLang="ja-JP" dirty="0" smtClean="0"/>
              <a:t>…</a:t>
            </a:r>
            <a:r>
              <a:rPr lang="ja-JP" altLang="ja-JP" dirty="0" err="1" smtClean="0"/>
              <a:t>。</a:t>
            </a:r>
            <a:r>
              <a:rPr lang="ja-JP" altLang="ja-JP" dirty="0"/>
              <a:t>そこには、統合失調症</a:t>
            </a:r>
            <a:r>
              <a:rPr lang="ja-JP" altLang="ja-JP" dirty="0" smtClean="0"/>
              <a:t>が</a:t>
            </a:r>
            <a:r>
              <a:rPr lang="ja-JP" altLang="en-US" dirty="0" smtClean="0"/>
              <a:t>「</a:t>
            </a:r>
            <a:r>
              <a:rPr lang="ja-JP" altLang="ja-JP" dirty="0" smtClean="0"/>
              <a:t>出立</a:t>
            </a:r>
            <a:r>
              <a:rPr lang="ja-JP" altLang="ja-JP" dirty="0"/>
              <a:t>の</a:t>
            </a:r>
            <a:r>
              <a:rPr lang="ja-JP" altLang="ja-JP" dirty="0" smtClean="0"/>
              <a:t>病</a:t>
            </a:r>
            <a:r>
              <a:rPr lang="ja-JP" altLang="en-US" dirty="0" smtClean="0"/>
              <a:t>」</a:t>
            </a:r>
            <a:r>
              <a:rPr lang="ja-JP" altLang="ja-JP" dirty="0" smtClean="0"/>
              <a:t>と</a:t>
            </a:r>
            <a:r>
              <a:rPr lang="ja-JP" altLang="ja-JP" dirty="0"/>
              <a:t>いわれる要素を感じます。</a:t>
            </a:r>
            <a:r>
              <a:rPr lang="ja-JP" altLang="en-US" dirty="0"/>
              <a:t>（</a:t>
            </a:r>
            <a:r>
              <a:rPr lang="en-US" altLang="ja-JP" dirty="0"/>
              <a:t>p77</a:t>
            </a:r>
            <a:r>
              <a:rPr lang="ja-JP" altLang="en-US" dirty="0"/>
              <a:t>）</a:t>
            </a:r>
            <a:endParaRPr lang="en-US" altLang="ja-JP" dirty="0"/>
          </a:p>
          <a:p>
            <a:r>
              <a:rPr lang="ja-JP" altLang="ja-JP" dirty="0"/>
              <a:t>そしてその後は、父親の立場で、自らの子ども時代を生き直したのでしょう。</a:t>
            </a:r>
            <a:r>
              <a:rPr lang="ja-JP" altLang="en-US" dirty="0"/>
              <a:t>（</a:t>
            </a:r>
            <a:r>
              <a:rPr lang="en-US" altLang="ja-JP" dirty="0"/>
              <a:t>p146</a:t>
            </a:r>
            <a:r>
              <a:rPr lang="ja-JP" altLang="en-US" dirty="0"/>
              <a:t>）</a:t>
            </a:r>
            <a:endParaRPr lang="en-US" altLang="ja-JP" dirty="0"/>
          </a:p>
          <a:p>
            <a:r>
              <a:rPr lang="ja-JP" altLang="ja-JP" dirty="0"/>
              <a:t>人との関係のつくり方も、経験的に学習しなければなりません。このよう</a:t>
            </a:r>
            <a:r>
              <a:rPr lang="ja-JP" altLang="ja-JP" dirty="0" smtClean="0"/>
              <a:t>な</a:t>
            </a:r>
            <a:r>
              <a:rPr lang="ja-JP" altLang="en-US" dirty="0" smtClean="0"/>
              <a:t>「</a:t>
            </a:r>
            <a:r>
              <a:rPr lang="ja-JP" altLang="ja-JP" dirty="0" smtClean="0"/>
              <a:t>生きる</a:t>
            </a:r>
            <a:r>
              <a:rPr lang="ja-JP" altLang="ja-JP" dirty="0"/>
              <a:t>術を身につける</a:t>
            </a:r>
            <a:r>
              <a:rPr lang="ja-JP" altLang="ja-JP" dirty="0" smtClean="0"/>
              <a:t>こと</a:t>
            </a:r>
            <a:r>
              <a:rPr lang="ja-JP" altLang="en-US" dirty="0" smtClean="0"/>
              <a:t>」</a:t>
            </a:r>
            <a:r>
              <a:rPr lang="ja-JP" altLang="ja-JP" dirty="0" smtClean="0"/>
              <a:t>が、</a:t>
            </a:r>
            <a:r>
              <a:rPr lang="ja-JP" altLang="en-US" dirty="0" smtClean="0"/>
              <a:t>「</a:t>
            </a:r>
            <a:r>
              <a:rPr lang="ja-JP" altLang="ja-JP" dirty="0" smtClean="0"/>
              <a:t>成長する</a:t>
            </a:r>
            <a:r>
              <a:rPr lang="ja-JP" altLang="en-US" dirty="0" smtClean="0"/>
              <a:t>」</a:t>
            </a:r>
            <a:r>
              <a:rPr lang="ja-JP" altLang="ja-JP" dirty="0" smtClean="0"/>
              <a:t>と</a:t>
            </a:r>
            <a:r>
              <a:rPr lang="ja-JP" altLang="ja-JP" dirty="0"/>
              <a:t>いうことだと思います。</a:t>
            </a:r>
            <a:r>
              <a:rPr lang="ja-JP" altLang="en-US" dirty="0"/>
              <a:t>（</a:t>
            </a:r>
            <a:r>
              <a:rPr lang="en-US" altLang="ja-JP" dirty="0"/>
              <a:t>p148</a:t>
            </a:r>
            <a:r>
              <a:rPr lang="ja-JP" altLang="en-US" dirty="0"/>
              <a:t>）</a:t>
            </a:r>
            <a:endParaRPr lang="en-US" altLang="ja-JP" dirty="0"/>
          </a:p>
          <a:p>
            <a:endParaRPr lang="en-US" altLang="ja-JP" dirty="0"/>
          </a:p>
          <a:p>
            <a:endParaRPr kumimoji="1" lang="ja-JP" altLang="en-US" dirty="0"/>
          </a:p>
        </p:txBody>
      </p:sp>
      <p:pic>
        <p:nvPicPr>
          <p:cNvPr id="4" name="図 3"/>
          <p:cNvPicPr>
            <a:picLocks noChangeAspect="1"/>
          </p:cNvPicPr>
          <p:nvPr/>
        </p:nvPicPr>
        <p:blipFill>
          <a:blip r:embed="rId3"/>
          <a:stretch>
            <a:fillRect/>
          </a:stretch>
        </p:blipFill>
        <p:spPr>
          <a:xfrm>
            <a:off x="7740352" y="0"/>
            <a:ext cx="1381282" cy="2020182"/>
          </a:xfrm>
          <a:prstGeom prst="rect">
            <a:avLst/>
          </a:prstGeom>
        </p:spPr>
      </p:pic>
      <p:sp>
        <p:nvSpPr>
          <p:cNvPr id="5" name="スライド番号プレースホルダー 4"/>
          <p:cNvSpPr>
            <a:spLocks noGrp="1"/>
          </p:cNvSpPr>
          <p:nvPr>
            <p:ph type="sldNum" sz="quarter" idx="12"/>
          </p:nvPr>
        </p:nvSpPr>
        <p:spPr/>
        <p:txBody>
          <a:bodyPr/>
          <a:lstStyle/>
          <a:p>
            <a:fld id="{FBD0D641-B719-4818-9904-9C2408900B48}" type="slidenum">
              <a:rPr kumimoji="1" lang="ja-JP" altLang="en-US" smtClean="0"/>
              <a:t>7</a:t>
            </a:fld>
            <a:endParaRPr kumimoji="1" lang="ja-JP" altLang="en-US"/>
          </a:p>
        </p:txBody>
      </p:sp>
    </p:spTree>
    <p:extLst>
      <p:ext uri="{BB962C8B-B14F-4D97-AF65-F5344CB8AC3E}">
        <p14:creationId xmlns:p14="http://schemas.microsoft.com/office/powerpoint/2010/main" val="322838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928992" cy="993030"/>
          </a:xfrm>
        </p:spPr>
        <p:txBody>
          <a:bodyPr>
            <a:noAutofit/>
          </a:bodyPr>
          <a:lstStyle/>
          <a:p>
            <a:pPr algn="l"/>
            <a:r>
              <a:rPr lang="en-US" altLang="ja-JP" sz="2000" dirty="0" smtClean="0"/>
              <a:t>【</a:t>
            </a:r>
            <a:r>
              <a:rPr lang="ja-JP" altLang="en-US" sz="2000" dirty="0" smtClean="0"/>
              <a:t>結果４</a:t>
            </a:r>
            <a:r>
              <a:rPr lang="en-US" altLang="ja-JP" sz="2000" dirty="0" smtClean="0"/>
              <a:t>】</a:t>
            </a:r>
            <a:r>
              <a:rPr lang="ja-JP" altLang="en-US" sz="2000" dirty="0" smtClean="0"/>
              <a:t>小平</a:t>
            </a:r>
            <a:r>
              <a:rPr lang="ja-JP" altLang="en-US" sz="2000" dirty="0"/>
              <a:t>朋江</a:t>
            </a:r>
            <a:r>
              <a:rPr lang="ja-JP" altLang="en-US" sz="2000" dirty="0" smtClean="0"/>
              <a:t>・いとう</a:t>
            </a:r>
            <a:r>
              <a:rPr lang="ja-JP" altLang="en-US" sz="2000" dirty="0"/>
              <a:t>たけひこ・大高庸平　</a:t>
            </a:r>
            <a:r>
              <a:rPr lang="en-US" altLang="ja-JP" sz="2000" dirty="0"/>
              <a:t>2010</a:t>
            </a:r>
            <a:r>
              <a:rPr lang="ja-JP" altLang="en-US" sz="2000" dirty="0"/>
              <a:t>　統合失調症の闘病記の分析：古川奈都子</a:t>
            </a:r>
            <a:r>
              <a:rPr lang="en-US" altLang="ja-JP" sz="2000" dirty="0"/>
              <a:t>『</a:t>
            </a:r>
            <a:r>
              <a:rPr lang="ja-JP" altLang="en-US" sz="2000" dirty="0"/>
              <a:t>心を病むってどういうこと？：精神病の体験者より</a:t>
            </a:r>
            <a:r>
              <a:rPr lang="en-US" altLang="ja-JP" sz="2000" dirty="0"/>
              <a:t>』</a:t>
            </a:r>
            <a:r>
              <a:rPr lang="ja-JP" altLang="en-US" sz="2000" dirty="0"/>
              <a:t>の構造のテキストマイニング　日本精神保健看護学会誌</a:t>
            </a:r>
            <a:r>
              <a:rPr lang="en-US" altLang="ja-JP" sz="2000" dirty="0"/>
              <a:t>, 19(2), 10-21.</a:t>
            </a:r>
            <a:endParaRPr kumimoji="1" lang="ja-JP" altLang="en-US" sz="2000" dirty="0"/>
          </a:p>
        </p:txBody>
      </p:sp>
      <p:pic>
        <p:nvPicPr>
          <p:cNvPr id="4" name="図 3"/>
          <p:cNvPicPr>
            <a:picLocks noChangeAspect="1"/>
          </p:cNvPicPr>
          <p:nvPr/>
        </p:nvPicPr>
        <p:blipFill>
          <a:blip r:embed="rId2"/>
          <a:stretch>
            <a:fillRect/>
          </a:stretch>
        </p:blipFill>
        <p:spPr>
          <a:xfrm>
            <a:off x="47471" y="1109662"/>
            <a:ext cx="9029731" cy="5748338"/>
          </a:xfrm>
          <a:prstGeom prst="rect">
            <a:avLst/>
          </a:prstGeom>
        </p:spPr>
      </p:pic>
      <p:sp>
        <p:nvSpPr>
          <p:cNvPr id="5" name="正方形/長方形 4"/>
          <p:cNvSpPr/>
          <p:nvPr/>
        </p:nvSpPr>
        <p:spPr>
          <a:xfrm>
            <a:off x="107504" y="6021288"/>
            <a:ext cx="8928992" cy="216024"/>
          </a:xfrm>
          <a:prstGeom prst="rect">
            <a:avLst/>
          </a:prstGeom>
          <a:solidFill>
            <a:srgbClr val="FFFF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FBD0D641-B719-4818-9904-9C2408900B48}" type="slidenum">
              <a:rPr kumimoji="1" lang="ja-JP" altLang="en-US" smtClean="0"/>
              <a:t>8</a:t>
            </a:fld>
            <a:endParaRPr kumimoji="1" lang="ja-JP" altLang="en-US"/>
          </a:p>
        </p:txBody>
      </p:sp>
    </p:spTree>
    <p:extLst>
      <p:ext uri="{BB962C8B-B14F-4D97-AF65-F5344CB8AC3E}">
        <p14:creationId xmlns:p14="http://schemas.microsoft.com/office/powerpoint/2010/main" val="2269883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3571875"/>
            <a:ext cx="234791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タイトル 1"/>
          <p:cNvSpPr>
            <a:spLocks noGrp="1"/>
          </p:cNvSpPr>
          <p:nvPr>
            <p:ph type="title"/>
          </p:nvPr>
        </p:nvSpPr>
        <p:spPr>
          <a:xfrm>
            <a:off x="0" y="0"/>
            <a:ext cx="6572250" cy="785813"/>
          </a:xfrm>
        </p:spPr>
        <p:txBody>
          <a:bodyPr/>
          <a:lstStyle/>
          <a:p>
            <a:pPr algn="l" eaLnBrk="1" hangingPunct="1"/>
            <a:r>
              <a:rPr lang="ja-JP" altLang="en-US" sz="4000" dirty="0" smtClean="0"/>
              <a:t>結果５　「寛解」とは</a:t>
            </a:r>
          </a:p>
        </p:txBody>
      </p:sp>
      <p:sp>
        <p:nvSpPr>
          <p:cNvPr id="15363" name="コンテンツ プレースホルダ 2"/>
          <p:cNvSpPr>
            <a:spLocks noGrp="1"/>
          </p:cNvSpPr>
          <p:nvPr>
            <p:ph idx="1"/>
          </p:nvPr>
        </p:nvSpPr>
        <p:spPr>
          <a:xfrm>
            <a:off x="-21724" y="908720"/>
            <a:ext cx="7164288" cy="5949280"/>
          </a:xfrm>
        </p:spPr>
        <p:txBody>
          <a:bodyPr>
            <a:normAutofit/>
          </a:bodyPr>
          <a:lstStyle/>
          <a:p>
            <a:pPr eaLnBrk="1" hangingPunct="1">
              <a:buFontTx/>
              <a:buNone/>
              <a:defRPr/>
            </a:pPr>
            <a:r>
              <a:rPr lang="ja-JP" altLang="en-US" sz="2800" dirty="0" smtClean="0">
                <a:latin typeface="+mn-ea"/>
              </a:rPr>
              <a:t>　「寛解」→</a:t>
            </a:r>
            <a:r>
              <a:rPr lang="ja-JP" altLang="en-US" sz="2400" dirty="0" smtClean="0">
                <a:latin typeface="+mn-ea"/>
              </a:rPr>
              <a:t>国立国語研究所の市民アンケート：患者が分かりづらい医師の言葉</a:t>
            </a:r>
            <a:r>
              <a:rPr lang="en-US" altLang="ja-JP" sz="2400" dirty="0" smtClean="0">
                <a:latin typeface="+mn-ea"/>
              </a:rPr>
              <a:t>100</a:t>
            </a:r>
            <a:r>
              <a:rPr lang="ja-JP" altLang="en-US" sz="2400" dirty="0" smtClean="0">
                <a:latin typeface="+mn-ea"/>
              </a:rPr>
              <a:t>語の中のひとつ　（朝日新聞朝刊</a:t>
            </a:r>
            <a:r>
              <a:rPr lang="en-US" altLang="ja-JP" sz="2400" dirty="0" smtClean="0">
                <a:latin typeface="+mn-ea"/>
              </a:rPr>
              <a:t>2008</a:t>
            </a:r>
            <a:r>
              <a:rPr lang="ja-JP" altLang="en-US" sz="2400" dirty="0" smtClean="0">
                <a:latin typeface="+mn-ea"/>
              </a:rPr>
              <a:t>年</a:t>
            </a:r>
            <a:r>
              <a:rPr lang="en-US" altLang="ja-JP" sz="2400" dirty="0" smtClean="0">
                <a:latin typeface="+mn-ea"/>
              </a:rPr>
              <a:t>7</a:t>
            </a:r>
            <a:r>
              <a:rPr lang="ja-JP" altLang="en-US" sz="2400" dirty="0" smtClean="0">
                <a:latin typeface="+mn-ea"/>
              </a:rPr>
              <a:t>月</a:t>
            </a:r>
            <a:r>
              <a:rPr lang="en-US" altLang="ja-JP" sz="2400" dirty="0" smtClean="0">
                <a:latin typeface="+mn-ea"/>
              </a:rPr>
              <a:t>8</a:t>
            </a:r>
            <a:r>
              <a:rPr lang="ja-JP" altLang="en-US" sz="2400" dirty="0" smtClean="0">
                <a:latin typeface="+mn-ea"/>
              </a:rPr>
              <a:t>日）　</a:t>
            </a:r>
            <a:endParaRPr lang="en-US" altLang="ja-JP" sz="2800" dirty="0" smtClean="0">
              <a:latin typeface="+mn-ea"/>
            </a:endParaRPr>
          </a:p>
          <a:p>
            <a:pPr eaLnBrk="1" hangingPunct="1">
              <a:buFontTx/>
              <a:buNone/>
              <a:defRPr/>
            </a:pPr>
            <a:r>
              <a:rPr lang="ja-JP" altLang="en-US" sz="2800" dirty="0" smtClean="0">
                <a:latin typeface="+mn-ea"/>
              </a:rPr>
              <a:t>○</a:t>
            </a:r>
            <a:r>
              <a:rPr lang="ja-JP" altLang="en-US" sz="2700" dirty="0" smtClean="0">
                <a:latin typeface="+mn-ea"/>
              </a:rPr>
              <a:t>精神医学事典（弘文堂）「陽性症状が消失し、安定した病像が見られれば</a:t>
            </a:r>
            <a:r>
              <a:rPr lang="en-US" altLang="ja-JP" sz="2700" dirty="0" smtClean="0">
                <a:latin typeface="+mn-ea"/>
              </a:rPr>
              <a:t>『</a:t>
            </a:r>
            <a:r>
              <a:rPr lang="ja-JP" altLang="en-US" sz="2700" dirty="0" smtClean="0">
                <a:latin typeface="+mn-ea"/>
              </a:rPr>
              <a:t>寛解</a:t>
            </a:r>
            <a:r>
              <a:rPr lang="en-US" altLang="ja-JP" sz="2700" dirty="0" smtClean="0">
                <a:latin typeface="+mn-ea"/>
              </a:rPr>
              <a:t>』</a:t>
            </a:r>
            <a:r>
              <a:rPr lang="ja-JP" altLang="en-US" sz="2700" dirty="0" smtClean="0">
                <a:latin typeface="+mn-ea"/>
              </a:rPr>
              <a:t>という」</a:t>
            </a:r>
            <a:endParaRPr lang="en-US" altLang="ja-JP" sz="2700" dirty="0" smtClean="0">
              <a:latin typeface="+mn-ea"/>
            </a:endParaRPr>
          </a:p>
          <a:p>
            <a:pPr eaLnBrk="1" hangingPunct="1">
              <a:buFontTx/>
              <a:buNone/>
              <a:defRPr/>
            </a:pPr>
            <a:r>
              <a:rPr lang="ja-JP" altLang="en-US" sz="2700" dirty="0" smtClean="0">
                <a:latin typeface="+mn-ea"/>
              </a:rPr>
              <a:t>○古川奈都子（</a:t>
            </a:r>
            <a:r>
              <a:rPr lang="en-US" altLang="ja-JP" sz="2700" dirty="0" smtClean="0">
                <a:latin typeface="+mn-ea"/>
              </a:rPr>
              <a:t>2001</a:t>
            </a:r>
            <a:r>
              <a:rPr lang="ja-JP" altLang="en-US" sz="2700" dirty="0" smtClean="0">
                <a:latin typeface="+mn-ea"/>
              </a:rPr>
              <a:t>）「精神病には、完全に治った状態ではなく、発病前のようにもどるのではなく、発病前とは全く違う別の状態で、なんとか社会生活が営める状態になることを</a:t>
            </a:r>
            <a:r>
              <a:rPr lang="en-US" altLang="ja-JP" sz="2700" dirty="0" smtClean="0">
                <a:latin typeface="+mn-ea"/>
              </a:rPr>
              <a:t>『</a:t>
            </a:r>
            <a:r>
              <a:rPr lang="ja-JP" altLang="en-US" sz="2700" dirty="0" smtClean="0">
                <a:latin typeface="+mn-ea"/>
              </a:rPr>
              <a:t>寛解</a:t>
            </a:r>
            <a:r>
              <a:rPr lang="en-US" altLang="ja-JP" sz="2700" dirty="0" smtClean="0">
                <a:latin typeface="+mn-ea"/>
              </a:rPr>
              <a:t>』</a:t>
            </a:r>
            <a:r>
              <a:rPr lang="ja-JP" altLang="en-US" sz="2700" dirty="0" smtClean="0">
                <a:latin typeface="+mn-ea"/>
              </a:rPr>
              <a:t>という言葉で言う。</a:t>
            </a:r>
            <a:r>
              <a:rPr lang="en-US" altLang="ja-JP" sz="2700" dirty="0" smtClean="0">
                <a:latin typeface="+mn-ea"/>
              </a:rPr>
              <a:t>『</a:t>
            </a:r>
            <a:r>
              <a:rPr lang="ja-JP" altLang="en-US" sz="2700" dirty="0" smtClean="0">
                <a:latin typeface="+mn-ea"/>
              </a:rPr>
              <a:t>寛解</a:t>
            </a:r>
            <a:r>
              <a:rPr lang="en-US" altLang="ja-JP" sz="2700" dirty="0" smtClean="0">
                <a:latin typeface="+mn-ea"/>
              </a:rPr>
              <a:t>』</a:t>
            </a:r>
            <a:r>
              <a:rPr lang="ja-JP" altLang="en-US" sz="2700" dirty="0" smtClean="0">
                <a:latin typeface="+mn-ea"/>
              </a:rPr>
              <a:t>したとは、自分自身が大きく成長した、飛躍したということです」　</a:t>
            </a:r>
            <a:endParaRPr lang="en-US" altLang="ja-JP" sz="2700" dirty="0" smtClean="0">
              <a:latin typeface="+mn-ea"/>
            </a:endParaRPr>
          </a:p>
          <a:p>
            <a:pPr eaLnBrk="1" hangingPunct="1">
              <a:lnSpc>
                <a:spcPct val="80000"/>
              </a:lnSpc>
              <a:buFontTx/>
              <a:buNone/>
              <a:defRPr/>
            </a:pPr>
            <a:r>
              <a:rPr lang="ja-JP" altLang="en-US" sz="2400" dirty="0" smtClean="0">
                <a:latin typeface="+mn-ea"/>
              </a:rPr>
              <a:t>　　　</a:t>
            </a:r>
            <a:r>
              <a:rPr lang="ja-JP" altLang="en-US" sz="2400" dirty="0" smtClean="0">
                <a:solidFill>
                  <a:srgbClr val="FF0000"/>
                </a:solidFill>
                <a:latin typeface="+mn-ea"/>
              </a:rPr>
              <a:t>古川は難解な「寛解」という用語を病いの体験</a:t>
            </a:r>
            <a:endParaRPr lang="en-US" altLang="ja-JP" sz="2400" dirty="0" smtClean="0">
              <a:solidFill>
                <a:srgbClr val="FF0000"/>
              </a:solidFill>
              <a:latin typeface="+mn-ea"/>
            </a:endParaRPr>
          </a:p>
          <a:p>
            <a:pPr eaLnBrk="1" hangingPunct="1">
              <a:lnSpc>
                <a:spcPct val="80000"/>
              </a:lnSpc>
              <a:buFontTx/>
              <a:buNone/>
              <a:defRPr/>
            </a:pPr>
            <a:r>
              <a:rPr lang="ja-JP" altLang="en-US" sz="2400" dirty="0">
                <a:solidFill>
                  <a:srgbClr val="FF0000"/>
                </a:solidFill>
                <a:latin typeface="+mn-ea"/>
              </a:rPr>
              <a:t>　</a:t>
            </a:r>
            <a:r>
              <a:rPr lang="ja-JP" altLang="en-US" sz="2400" dirty="0" smtClean="0">
                <a:solidFill>
                  <a:srgbClr val="FF0000"/>
                </a:solidFill>
                <a:latin typeface="+mn-ea"/>
              </a:rPr>
              <a:t>　　を踏まえ鮮やかに述べる（小平・いとう・大高</a:t>
            </a:r>
            <a:r>
              <a:rPr lang="en-US" altLang="ja-JP" sz="2400" dirty="0" smtClean="0">
                <a:solidFill>
                  <a:srgbClr val="FF0000"/>
                </a:solidFill>
                <a:latin typeface="+mn-ea"/>
              </a:rPr>
              <a:t>,       </a:t>
            </a:r>
          </a:p>
          <a:p>
            <a:pPr eaLnBrk="1" hangingPunct="1">
              <a:lnSpc>
                <a:spcPct val="80000"/>
              </a:lnSpc>
              <a:buFontTx/>
              <a:buNone/>
              <a:defRPr/>
            </a:pPr>
            <a:r>
              <a:rPr lang="en-US" altLang="ja-JP" sz="2400" dirty="0">
                <a:solidFill>
                  <a:srgbClr val="FF0000"/>
                </a:solidFill>
                <a:latin typeface="+mn-ea"/>
              </a:rPr>
              <a:t> </a:t>
            </a:r>
            <a:r>
              <a:rPr lang="en-US" altLang="ja-JP" sz="2400" dirty="0" smtClean="0">
                <a:solidFill>
                  <a:srgbClr val="FF0000"/>
                </a:solidFill>
                <a:latin typeface="+mn-ea"/>
              </a:rPr>
              <a:t>      2010</a:t>
            </a:r>
            <a:r>
              <a:rPr lang="ja-JP" altLang="en-US" sz="2400" dirty="0" smtClean="0">
                <a:solidFill>
                  <a:srgbClr val="FF0000"/>
                </a:solidFill>
                <a:latin typeface="+mn-ea"/>
              </a:rPr>
              <a:t>）</a:t>
            </a:r>
            <a:endParaRPr lang="en-US" altLang="ja-JP" sz="2400" dirty="0" smtClean="0">
              <a:solidFill>
                <a:srgbClr val="FF0000"/>
              </a:solidFill>
              <a:latin typeface="+mn-ea"/>
            </a:endParaRPr>
          </a:p>
          <a:p>
            <a:pPr eaLnBrk="1" hangingPunct="1">
              <a:buFontTx/>
              <a:buNone/>
              <a:defRPr/>
            </a:pPr>
            <a:endParaRPr lang="en-US" altLang="ja-JP" sz="2400" dirty="0" smtClean="0"/>
          </a:p>
          <a:p>
            <a:pPr eaLnBrk="1" hangingPunct="1">
              <a:buFontTx/>
              <a:buNone/>
              <a:defRPr/>
            </a:pPr>
            <a:endParaRPr lang="en-US" altLang="ja-JP" dirty="0" smtClean="0"/>
          </a:p>
        </p:txBody>
      </p:sp>
      <p:sp>
        <p:nvSpPr>
          <p:cNvPr id="15364" name="スライド番号プレースホルダ 3"/>
          <p:cNvSpPr>
            <a:spLocks noGrp="1"/>
          </p:cNvSpPr>
          <p:nvPr>
            <p:ph type="sldNum" sz="quarter" idx="12"/>
          </p:nvPr>
        </p:nvSpPr>
        <p:spPr/>
        <p:txBody>
          <a:bodyPr/>
          <a:lstStyle/>
          <a:p>
            <a:pPr>
              <a:defRPr/>
            </a:pPr>
            <a:fld id="{9326FFB4-E78F-42A8-963A-E5444BF72A7B}" type="slidenum">
              <a:rPr lang="en-US" altLang="ja-JP" smtClean="0"/>
              <a:pPr>
                <a:defRPr/>
              </a:pPr>
              <a:t>9</a:t>
            </a:fld>
            <a:endParaRPr lang="en-US" altLang="ja-JP" dirty="0" smtClean="0"/>
          </a:p>
        </p:txBody>
      </p:sp>
      <p:pic>
        <p:nvPicPr>
          <p:cNvPr id="41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7213" y="0"/>
            <a:ext cx="223678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433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1607</Words>
  <Application>Microsoft Office PowerPoint</Application>
  <PresentationFormat>画面に合わせる (4:3)</PresentationFormat>
  <Paragraphs>264</Paragraphs>
  <Slides>38</Slides>
  <Notes>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0" baseType="lpstr">
      <vt:lpstr>Office ​​テーマ</vt:lpstr>
      <vt:lpstr>Document</vt:lpstr>
      <vt:lpstr>統合失調症の闘病記における回復の語りのテキストマイニング： ナラティブ教材としての教育的意義 　　　 　　  小 平 朋 江　　  いとうたけひこ　　　　　　　　　　　　 日本看護学教育学会第24回学術集会 幕張メッセ国際会議場　Ｐ9－(3)(教授方略)　－1　　 2014年8月27日（水）14:20-15:20  　　　　　　　　　　　　　　　　　　　　　 　　　　 </vt:lpstr>
      <vt:lpstr>問題：生きることと回復</vt:lpstr>
      <vt:lpstr>目的： 当事者による回復の語り はどのようなものか？</vt:lpstr>
      <vt:lpstr>方法：テーマ分析と テキストマイニング </vt:lpstr>
      <vt:lpstr>結果１　動詞「生きる」</vt:lpstr>
      <vt:lpstr>結果２　佐野（当事者）の 表現「生きる」</vt:lpstr>
      <vt:lpstr>結果３　三好（医師）の表現 「生きる」</vt:lpstr>
      <vt:lpstr>【結果４】小平朋江・いとうたけひこ・大高庸平　2010　統合失調症の闘病記の分析：古川奈都子『心を病むってどういうこと？：精神病の体験者より』の構造のテキストマイニング　日本精神保健看護学会誌, 19(2), 10-21.</vt:lpstr>
      <vt:lpstr>結果５　「寛解」とは</vt:lpstr>
      <vt:lpstr>考察1 回復＝新たな生き方</vt:lpstr>
      <vt:lpstr>考察２　回復の語りの重要性</vt:lpstr>
      <vt:lpstr>考察３　 ナラティブ教材による回復の学び</vt:lpstr>
      <vt:lpstr>ありがとうございました</vt:lpstr>
      <vt:lpstr>抄録</vt:lpstr>
      <vt:lpstr>PowerPoint プレゼンテーション</vt:lpstr>
      <vt:lpstr>問題</vt:lpstr>
      <vt:lpstr>闘病記について</vt:lpstr>
      <vt:lpstr>闘病記について　</vt:lpstr>
      <vt:lpstr>闘病記の意義</vt:lpstr>
      <vt:lpstr>『こころの病を生きる：統合失調症患者と精神科医師の往復書簡』（2005）中央法規</vt:lpstr>
      <vt:lpstr>目的</vt:lpstr>
      <vt:lpstr>方法</vt:lpstr>
      <vt:lpstr>結果：基本情報</vt:lpstr>
      <vt:lpstr>結果：名詞の出現頻度の比較</vt:lpstr>
      <vt:lpstr>結果：特徴語分析</vt:lpstr>
      <vt:lpstr>結果：対応分析</vt:lpstr>
      <vt:lpstr>結果：名詞の頻度と特徴語分析と対応分析より</vt:lpstr>
      <vt:lpstr>考察1：当事者と医師の語りの特徴</vt:lpstr>
      <vt:lpstr>考察２：差異点＝こころの病と自我境界の解釈</vt:lpstr>
      <vt:lpstr>考察3：共通点＝看護（師）の重要性</vt:lpstr>
      <vt:lpstr>ありがとうございました ご自由にお取りください ↓ </vt:lpstr>
      <vt:lpstr>文献ここは表紙の写真がないものに限って書いてある</vt:lpstr>
      <vt:lpstr>ナラティブと知識創造</vt:lpstr>
      <vt:lpstr>考察</vt:lpstr>
      <vt:lpstr>考察：</vt:lpstr>
      <vt:lpstr>印象的だった表現いろいろ</vt:lpstr>
      <vt:lpstr>三好(2012) 神科医への質問。三好先生が答える。Part 5 ムゲンニュース　第６号, pp,15-16.</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Ito</dc:creator>
  <cp:lastModifiedBy>TAKEHIKO ITO</cp:lastModifiedBy>
  <cp:revision>51</cp:revision>
  <cp:lastPrinted>2014-08-06T03:37:03Z</cp:lastPrinted>
  <dcterms:created xsi:type="dcterms:W3CDTF">2014-05-11T00:20:48Z</dcterms:created>
  <dcterms:modified xsi:type="dcterms:W3CDTF">2015-07-01T03:26:28Z</dcterms:modified>
</cp:coreProperties>
</file>